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9"/>
  </p:notesMasterIdLst>
  <p:handoutMasterIdLst>
    <p:handoutMasterId r:id="rId110"/>
  </p:handoutMasterIdLst>
  <p:sldIdLst>
    <p:sldId id="816" r:id="rId2"/>
    <p:sldId id="817" r:id="rId3"/>
    <p:sldId id="259" r:id="rId4"/>
    <p:sldId id="829" r:id="rId5"/>
    <p:sldId id="751" r:id="rId6"/>
    <p:sldId id="752" r:id="rId7"/>
    <p:sldId id="818" r:id="rId8"/>
    <p:sldId id="830" r:id="rId9"/>
    <p:sldId id="770" r:id="rId10"/>
    <p:sldId id="759" r:id="rId11"/>
    <p:sldId id="760" r:id="rId12"/>
    <p:sldId id="761" r:id="rId13"/>
    <p:sldId id="762" r:id="rId14"/>
    <p:sldId id="763" r:id="rId15"/>
    <p:sldId id="764" r:id="rId16"/>
    <p:sldId id="831" r:id="rId17"/>
    <p:sldId id="663" r:id="rId18"/>
    <p:sldId id="665" r:id="rId19"/>
    <p:sldId id="872" r:id="rId20"/>
    <p:sldId id="813" r:id="rId21"/>
    <p:sldId id="681" r:id="rId22"/>
    <p:sldId id="768" r:id="rId23"/>
    <p:sldId id="705" r:id="rId24"/>
    <p:sldId id="819" r:id="rId25"/>
    <p:sldId id="385" r:id="rId26"/>
    <p:sldId id="728" r:id="rId27"/>
    <p:sldId id="791" r:id="rId28"/>
    <p:sldId id="395" r:id="rId29"/>
    <p:sldId id="780" r:id="rId30"/>
    <p:sldId id="781" r:id="rId31"/>
    <p:sldId id="775" r:id="rId32"/>
    <p:sldId id="776" r:id="rId33"/>
    <p:sldId id="794" r:id="rId34"/>
    <p:sldId id="806" r:id="rId35"/>
    <p:sldId id="795" r:id="rId36"/>
    <p:sldId id="793" r:id="rId37"/>
    <p:sldId id="810" r:id="rId38"/>
    <p:sldId id="778" r:id="rId39"/>
    <p:sldId id="807" r:id="rId40"/>
    <p:sldId id="808" r:id="rId41"/>
    <p:sldId id="774" r:id="rId42"/>
    <p:sldId id="772" r:id="rId43"/>
    <p:sldId id="789" r:id="rId44"/>
    <p:sldId id="783" r:id="rId45"/>
    <p:sldId id="784" r:id="rId46"/>
    <p:sldId id="837" r:id="rId47"/>
    <p:sldId id="838" r:id="rId48"/>
    <p:sldId id="786" r:id="rId49"/>
    <p:sldId id="787" r:id="rId50"/>
    <p:sldId id="832" r:id="rId51"/>
    <p:sldId id="833" r:id="rId52"/>
    <p:sldId id="801" r:id="rId53"/>
    <p:sldId id="738" r:id="rId54"/>
    <p:sldId id="797" r:id="rId55"/>
    <p:sldId id="846" r:id="rId56"/>
    <p:sldId id="834" r:id="rId57"/>
    <p:sldId id="835" r:id="rId58"/>
    <p:sldId id="823" r:id="rId59"/>
    <p:sldId id="592" r:id="rId60"/>
    <p:sldId id="820" r:id="rId61"/>
    <p:sldId id="821" r:id="rId62"/>
    <p:sldId id="535" r:id="rId63"/>
    <p:sldId id="536" r:id="rId64"/>
    <p:sldId id="596" r:id="rId65"/>
    <p:sldId id="824" r:id="rId66"/>
    <p:sldId id="825" r:id="rId67"/>
    <p:sldId id="828" r:id="rId68"/>
    <p:sldId id="867" r:id="rId69"/>
    <p:sldId id="804" r:id="rId70"/>
    <p:sldId id="826" r:id="rId71"/>
    <p:sldId id="827" r:id="rId72"/>
    <p:sldId id="802" r:id="rId73"/>
    <p:sldId id="843" r:id="rId74"/>
    <p:sldId id="694" r:id="rId75"/>
    <p:sldId id="871" r:id="rId76"/>
    <p:sldId id="845" r:id="rId77"/>
    <p:sldId id="869" r:id="rId78"/>
    <p:sldId id="597" r:id="rId79"/>
    <p:sldId id="870" r:id="rId80"/>
    <p:sldId id="803" r:id="rId81"/>
    <p:sldId id="865" r:id="rId82"/>
    <p:sldId id="863" r:id="rId83"/>
    <p:sldId id="864" r:id="rId84"/>
    <p:sldId id="856" r:id="rId85"/>
    <p:sldId id="866" r:id="rId86"/>
    <p:sldId id="859" r:id="rId87"/>
    <p:sldId id="860" r:id="rId88"/>
    <p:sldId id="861" r:id="rId89"/>
    <p:sldId id="868" r:id="rId90"/>
    <p:sldId id="862" r:id="rId91"/>
    <p:sldId id="731" r:id="rId92"/>
    <p:sldId id="840" r:id="rId93"/>
    <p:sldId id="841" r:id="rId94"/>
    <p:sldId id="858" r:id="rId95"/>
    <p:sldId id="857" r:id="rId96"/>
    <p:sldId id="851" r:id="rId97"/>
    <p:sldId id="852" r:id="rId98"/>
    <p:sldId id="853" r:id="rId99"/>
    <p:sldId id="854" r:id="rId100"/>
    <p:sldId id="847" r:id="rId101"/>
    <p:sldId id="848" r:id="rId102"/>
    <p:sldId id="849" r:id="rId103"/>
    <p:sldId id="850" r:id="rId104"/>
    <p:sldId id="736" r:id="rId105"/>
    <p:sldId id="839" r:id="rId106"/>
    <p:sldId id="624" r:id="rId107"/>
    <p:sldId id="556" r:id="rId108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66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accent2"/>
              </a:solidFill>
              <a:latin typeface="+mn-lt"/>
              <a:ea typeface="+mn-ea"/>
              <a:cs typeface="Kalimati" panose="00000400000000000000" pitchFamily="2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132818119957228"/>
          <c:y val="0.15565064235391629"/>
          <c:w val="0.87867181880042777"/>
          <c:h val="0.6146799742137496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२०७५.७६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दुध</c:v>
                </c:pt>
                <c:pt idx="1">
                  <c:v>मासु</c:v>
                </c:pt>
                <c:pt idx="2">
                  <c:v>अण्डा</c:v>
                </c:pt>
                <c:pt idx="3">
                  <c:v>माछा</c:v>
                </c:pt>
              </c:strCache>
            </c:strRef>
          </c:cat>
          <c:val>
            <c:numRef>
              <c:f>Sheet1!$B$2:$B$5</c:f>
              <c:numCache>
                <c:formatCode>[$-4000439]0.#</c:formatCode>
                <c:ptCount val="4"/>
                <c:pt idx="0" formatCode="[$-4000439]0">
                  <c:v>49808</c:v>
                </c:pt>
                <c:pt idx="1">
                  <c:v>9530.2999999999993</c:v>
                </c:pt>
                <c:pt idx="2">
                  <c:v>16788.599999999999</c:v>
                </c:pt>
                <c:pt idx="3">
                  <c:v>7.1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२०८१.८२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दुध</c:v>
                </c:pt>
                <c:pt idx="1">
                  <c:v>मासु</c:v>
                </c:pt>
                <c:pt idx="2">
                  <c:v>अण्डा</c:v>
                </c:pt>
                <c:pt idx="3">
                  <c:v>माछा</c:v>
                </c:pt>
              </c:strCache>
            </c:strRef>
          </c:cat>
          <c:val>
            <c:numRef>
              <c:f>Sheet1!$C$2:$C$5</c:f>
              <c:numCache>
                <c:formatCode>[$-4000439]0.##</c:formatCode>
                <c:ptCount val="4"/>
                <c:pt idx="0" formatCode="[$-4000439]0">
                  <c:v>53431</c:v>
                </c:pt>
                <c:pt idx="1">
                  <c:v>10582.02</c:v>
                </c:pt>
                <c:pt idx="2" formatCode="[$-4000439]0.###">
                  <c:v>17841.971000000001</c:v>
                </c:pt>
                <c:pt idx="3">
                  <c:v>7.73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29882720"/>
        <c:axId val="1629889792"/>
      </c:lineChart>
      <c:catAx>
        <c:axId val="162988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Kalimati" panose="00000400000000000000" pitchFamily="2"/>
              </a:defRPr>
            </a:pPr>
            <a:endParaRPr lang="en-US"/>
          </a:p>
        </c:txPr>
        <c:crossAx val="1629889792"/>
        <c:crosses val="autoZero"/>
        <c:auto val="1"/>
        <c:lblAlgn val="ctr"/>
        <c:lblOffset val="100"/>
        <c:noMultiLvlLbl val="0"/>
      </c:catAx>
      <c:valAx>
        <c:axId val="162988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4000439]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Kalimati" panose="00000400000000000000" pitchFamily="2"/>
              </a:defRPr>
            </a:pPr>
            <a:endParaRPr lang="en-US"/>
          </a:p>
        </c:txPr>
        <c:crossAx val="1629882720"/>
        <c:crosses val="autoZero"/>
        <c:crossBetween val="between"/>
      </c:valAx>
      <c:spPr>
        <a:solidFill>
          <a:srgbClr val="FFFF00"/>
        </a:soli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accent2"/>
              </a:solidFill>
              <a:latin typeface="+mn-lt"/>
              <a:ea typeface="+mn-ea"/>
              <a:cs typeface="Kalimati" panose="00000400000000000000" pitchFamily="2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00B0F0"/>
    </a:solidFill>
    <a:ln>
      <a:noFill/>
    </a:ln>
    <a:effectLst/>
  </c:spPr>
  <c:txPr>
    <a:bodyPr/>
    <a:lstStyle/>
    <a:p>
      <a:pPr>
        <a:defRPr sz="1100">
          <a:solidFill>
            <a:schemeClr val="accent2"/>
          </a:solidFill>
          <a:cs typeface="Kalimati" panose="00000400000000000000" pitchFamily="2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ne-NP" sz="2800" b="0" dirty="0">
                <a:solidFill>
                  <a:schemeClr val="accent1"/>
                </a:solidFill>
                <a:cs typeface="Kalimati" panose="00000400000000000000" pitchFamily="2"/>
              </a:rPr>
              <a:t>समग्र</a:t>
            </a:r>
            <a:r>
              <a:rPr lang="ne-NP" sz="2800" b="0" baseline="0" dirty="0">
                <a:solidFill>
                  <a:schemeClr val="accent1"/>
                </a:solidFill>
                <a:cs typeface="Kalimati" panose="00000400000000000000" pitchFamily="2"/>
              </a:rPr>
              <a:t> कार्यक्रममा जातिय सहभागिता</a:t>
            </a:r>
            <a:endParaRPr lang="en-US" sz="2800" b="0" dirty="0">
              <a:solidFill>
                <a:schemeClr val="accent1"/>
              </a:solidFill>
              <a:cs typeface="Kalimati" panose="00000400000000000000" pitchFamily="2"/>
            </a:endParaRPr>
          </a:p>
        </c:rich>
      </c:tx>
      <c:layout/>
      <c:overlay val="0"/>
      <c:spPr>
        <a:solidFill>
          <a:schemeClr val="accent6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ltUpDiag">
              <a:fgClr>
                <a:schemeClr val="accent1"/>
              </a:fgClr>
              <a:bgClr>
                <a:schemeClr val="lt1"/>
              </a:bgClr>
            </a:pattFill>
            <a:ln>
              <a:noFill/>
            </a:ln>
            <a:effectLst/>
          </c:spPr>
          <c:invertIfNegative val="0"/>
          <c:dLbls>
            <c:spPr>
              <a:solidFill>
                <a:srgbClr val="5B9BD5">
                  <a:alpha val="7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Sheet1!$A$1:$F$1</c:f>
              <c:strCache>
                <c:ptCount val="6"/>
                <c:pt idx="0">
                  <c:v>महिला</c:v>
                </c:pt>
                <c:pt idx="1">
                  <c:v>पुरुष</c:v>
                </c:pt>
                <c:pt idx="2">
                  <c:v>जम्मा</c:v>
                </c:pt>
                <c:pt idx="3">
                  <c:v>दलित </c:v>
                </c:pt>
                <c:pt idx="4">
                  <c:v>जनजाति</c:v>
                </c:pt>
                <c:pt idx="5">
                  <c:v>अन्य</c:v>
                </c:pt>
              </c:strCache>
            </c:strRef>
          </c:cat>
          <c:val>
            <c:numRef>
              <c:f>Sheet1!$A$2:$F$2</c:f>
              <c:numCache>
                <c:formatCode>General</c:formatCode>
                <c:ptCount val="6"/>
                <c:pt idx="0">
                  <c:v>4527</c:v>
                </c:pt>
                <c:pt idx="1">
                  <c:v>4160</c:v>
                </c:pt>
                <c:pt idx="2">
                  <c:v>8687</c:v>
                </c:pt>
                <c:pt idx="3">
                  <c:v>608</c:v>
                </c:pt>
                <c:pt idx="4">
                  <c:v>4604</c:v>
                </c:pt>
                <c:pt idx="5">
                  <c:v>3475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overlap val="-20"/>
        <c:axId val="1629876736"/>
        <c:axId val="1629879456"/>
      </c:barChart>
      <c:catAx>
        <c:axId val="16298767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accent1">
                <a:lumMod val="60000"/>
                <a:lumOff val="4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79456"/>
        <c:crosses val="autoZero"/>
        <c:auto val="1"/>
        <c:lblAlgn val="ctr"/>
        <c:lblOffset val="100"/>
        <c:noMultiLvlLbl val="0"/>
      </c:catAx>
      <c:valAx>
        <c:axId val="1629879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9876736"/>
        <c:crosses val="autoZero"/>
        <c:crossBetween val="between"/>
      </c:valAx>
      <c:spPr>
        <a:solidFill>
          <a:srgbClr val="00B0F0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4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800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900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28440" cy="351737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2"/>
            <a:ext cx="4028440" cy="351737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C372E593-7083-4AAB-85A4-F490BF6CDD84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A3623521-CC12-4A3A-9DE0-C9CDA3277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5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46F4C7AD-95FF-4AA4-BD4F-970A38A324F3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5463"/>
            <a:ext cx="46736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72310682-440A-4D6D-85A9-304318F0FC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1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311400" y="525463"/>
            <a:ext cx="4673600" cy="26289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1494" indent="-289036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56145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18602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81060" indent="-23122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43518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05976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68434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30891" indent="-23122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E1F2620-5332-4E4A-A364-0221E86A9AC3}" type="slidenum">
              <a:rPr lang="en-US" sz="1300"/>
              <a:pPr>
                <a:spcBef>
                  <a:spcPct val="0"/>
                </a:spcBef>
              </a:pPr>
              <a:t>51</a:t>
            </a:fld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2011837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70392-A72A-4CB0-9F87-D1457DC6D603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641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02BB0-1F1E-47FC-A1E2-3A5CBE2E02C1}" type="slidenum">
              <a:rPr lang="en-US" smtClean="0"/>
              <a:pPr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29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7" Type="http://schemas.openxmlformats.org/officeDocument/2006/relationships/image" Target="../media/image88.jpe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g"/><Relationship Id="rId4" Type="http://schemas.openxmlformats.org/officeDocument/2006/relationships/image" Target="../media/image85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7" Type="http://schemas.openxmlformats.org/officeDocument/2006/relationships/image" Target="../media/image109.jp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jpg"/><Relationship Id="rId4" Type="http://schemas.openxmlformats.org/officeDocument/2006/relationships/image" Target="../media/image115.jp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7" Type="http://schemas.openxmlformats.org/officeDocument/2006/relationships/image" Target="../media/image130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3" Type="http://schemas.openxmlformats.org/officeDocument/2006/relationships/image" Target="../media/image132.jpeg"/><Relationship Id="rId7" Type="http://schemas.openxmlformats.org/officeDocument/2006/relationships/image" Target="../media/image136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jpg"/><Relationship Id="rId5" Type="http://schemas.openxmlformats.org/officeDocument/2006/relationships/image" Target="../media/image141.jpg"/><Relationship Id="rId4" Type="http://schemas.openxmlformats.org/officeDocument/2006/relationships/image" Target="../media/image140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H:\New photo folder (5)\IMG_11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7771" y="1695902"/>
            <a:ext cx="3124229" cy="25462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955" y="1695902"/>
            <a:ext cx="2964795" cy="26447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45601" y="4419641"/>
            <a:ext cx="2729131" cy="21984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7" y="4419640"/>
            <a:ext cx="2715065" cy="21664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66599" y="4475947"/>
            <a:ext cx="2827607" cy="20820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12" descr="waving nepal flag gifà¤à¥ à¤²à¤¾à¤à¤¿ à¤¤à¤¸à¥à¤¬à¤¿à¤° à¤ªà¤°à¤¿à¤£à¤¾à¤®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1" y="228600"/>
            <a:ext cx="1659987" cy="127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nepal govt logoà¤à¥ à¤²à¤¾à¤à¤¿ à¤¤à¤¸à¥à¤¬à¤¿à¤° à¤ªà¤°à¤¿à¤£à¤¾à¤®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40"/>
            <a:ext cx="1786596" cy="143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079500" y="74404"/>
            <a:ext cx="99822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ne-NP" sz="1400" dirty="0">
                <a:solidFill>
                  <a:srgbClr val="FF0000"/>
                </a:solidFill>
                <a:cs typeface="Kalimati" panose="00000400000000000000" pitchFamily="2"/>
              </a:rPr>
              <a:t>लुम्बिनी प्रदेश सरकार</a:t>
            </a:r>
          </a:p>
          <a:p>
            <a:pPr algn="ctr">
              <a:lnSpc>
                <a:spcPct val="125000"/>
              </a:lnSpc>
            </a:pPr>
            <a:r>
              <a:rPr lang="ne-NP" dirty="0">
                <a:solidFill>
                  <a:srgbClr val="FF0000"/>
                </a:solidFill>
                <a:cs typeface="Kalimati" panose="00000400000000000000" pitchFamily="2"/>
              </a:rPr>
              <a:t>कृषि</a:t>
            </a:r>
            <a:r>
              <a:rPr lang="en-US" dirty="0">
                <a:solidFill>
                  <a:srgbClr val="FF0000"/>
                </a:solidFill>
                <a:cs typeface="Kalimati" panose="00000400000000000000" pitchFamily="2"/>
              </a:rPr>
              <a:t>,</a:t>
            </a:r>
            <a:r>
              <a:rPr lang="ne-NP" dirty="0">
                <a:solidFill>
                  <a:srgbClr val="FF0000"/>
                </a:solidFill>
                <a:cs typeface="Kalimati" panose="00000400000000000000" pitchFamily="2"/>
              </a:rPr>
              <a:t> भूमि व्यवस्था तथा सहकारी मन्त्रालय</a:t>
            </a:r>
          </a:p>
          <a:p>
            <a:pPr algn="ctr">
              <a:lnSpc>
                <a:spcPct val="125000"/>
              </a:lnSpc>
            </a:pPr>
            <a:r>
              <a:rPr lang="ne-NP" sz="2000" dirty="0">
                <a:solidFill>
                  <a:srgbClr val="FF0000"/>
                </a:solidFill>
                <a:cs typeface="Kalimati" panose="00000400000000000000" pitchFamily="2"/>
              </a:rPr>
              <a:t>पशुपन्छी तथा मत्स्य विकास </a:t>
            </a:r>
            <a:r>
              <a:rPr lang="ne-NP" sz="2000" dirty="0" smtClean="0">
                <a:solidFill>
                  <a:srgbClr val="FF0000"/>
                </a:solidFill>
                <a:cs typeface="Kalimati" panose="00000400000000000000" pitchFamily="2"/>
              </a:rPr>
              <a:t>निर्देशनालय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Kalimati" pitchFamily="2"/>
            </a:endParaRPr>
          </a:p>
          <a:p>
            <a:pPr algn="ctr">
              <a:lnSpc>
                <a:spcPct val="125000"/>
              </a:lnSpc>
            </a:pPr>
            <a:r>
              <a:rPr lang="ne-NP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Kalimati" pitchFamily="2"/>
              </a:rPr>
              <a:t>भेटेरिनरी अस्पताल तथा पशु सेवा विज्ञ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Kalimati" pitchFamily="2"/>
            </a:endParaRPr>
          </a:p>
          <a:p>
            <a:pPr algn="ctr">
              <a:defRPr/>
            </a:pPr>
            <a:r>
              <a:rPr lang="ne-NP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Kalimati" pitchFamily="2"/>
              </a:rPr>
              <a:t>केन्द्र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Kalimati" pitchFamily="2"/>
              </a:rPr>
              <a:t>  , </a:t>
            </a:r>
            <a:r>
              <a:rPr lang="ne-NP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Kalimati" pitchFamily="2"/>
              </a:rPr>
              <a:t>पाल्पा</a:t>
            </a:r>
            <a:endParaRPr lang="ne-NP" sz="2400" b="1" dirty="0" smtClean="0">
              <a:solidFill>
                <a:srgbClr val="C00000"/>
              </a:solidFill>
              <a:cs typeface="Kalimati" panose="00000400000000000000" pitchFamily="2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ne-NP" sz="2800" b="1" dirty="0">
                <a:solidFill>
                  <a:srgbClr val="002060"/>
                </a:solidFill>
                <a:ea typeface="Calibri" pitchFamily="34" charset="0"/>
                <a:cs typeface="Kalimati" pitchFamily="2"/>
              </a:rPr>
              <a:t>चौथो त्रैमासिक तथा बार्षिक प्रगती समीक्षा गोष्ठी</a:t>
            </a:r>
          </a:p>
          <a:p>
            <a:pPr algn="ctr">
              <a:defRPr/>
            </a:pPr>
            <a:r>
              <a:rPr lang="ne-NP" alt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Kalimati" panose="00000400000000000000" pitchFamily="2"/>
                <a:cs typeface="Kalimati" panose="00000400000000000000" pitchFamily="2"/>
              </a:rPr>
              <a:t>आ.व. २०८१/८२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ne-NP" sz="2800" b="1" dirty="0" smtClean="0">
                <a:ea typeface="Calibri" pitchFamily="34" charset="0"/>
                <a:cs typeface="Kalimati" pitchFamily="2"/>
              </a:rPr>
              <a:t>मितिः </a:t>
            </a:r>
            <a:r>
              <a:rPr lang="ne-NP" sz="2800" b="1" dirty="0">
                <a:ea typeface="Calibri" pitchFamily="34" charset="0"/>
                <a:cs typeface="Kalimati" pitchFamily="2"/>
              </a:rPr>
              <a:t>२०८२</a:t>
            </a:r>
            <a:r>
              <a:rPr lang="en-US" sz="2800" b="1" dirty="0">
                <a:ea typeface="Calibri" pitchFamily="34" charset="0"/>
                <a:cs typeface="Kalimati" pitchFamily="2"/>
              </a:rPr>
              <a:t>/</a:t>
            </a:r>
            <a:r>
              <a:rPr lang="ne-NP" sz="2800" b="1" dirty="0">
                <a:ea typeface="Calibri" pitchFamily="34" charset="0"/>
                <a:cs typeface="Kalimati" pitchFamily="2"/>
              </a:rPr>
              <a:t>०४</a:t>
            </a:r>
            <a:r>
              <a:rPr lang="en-US" sz="2800" b="1" dirty="0" smtClean="0">
                <a:ea typeface="Calibri" pitchFamily="34" charset="0"/>
                <a:cs typeface="Kalimati" pitchFamily="2"/>
              </a:rPr>
              <a:t>/</a:t>
            </a:r>
            <a:r>
              <a:rPr lang="ne-NP" sz="2800" b="1" dirty="0" smtClean="0">
                <a:ea typeface="Calibri" pitchFamily="34" charset="0"/>
                <a:cs typeface="Kalimati" pitchFamily="2"/>
              </a:rPr>
              <a:t>१४ र १५गते</a:t>
            </a:r>
            <a:endParaRPr lang="ne-NP" sz="2800" b="1" dirty="0">
              <a:ea typeface="Calibri" pitchFamily="34" charset="0"/>
              <a:cs typeface="Kalimati" pitchFamily="2"/>
            </a:endParaRPr>
          </a:p>
          <a:p>
            <a:pPr algn="ctr">
              <a:defRPr/>
            </a:pP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Kalimati" panose="00000400000000000000" pitchFamily="2"/>
                <a:cs typeface="Kalimati" panose="00000400000000000000" pitchFamily="2"/>
              </a:rPr>
              <a:t> </a:t>
            </a:r>
            <a:r>
              <a:rPr lang="ne-NP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Kalimati" panose="00000400000000000000" pitchFamily="2"/>
                <a:cs typeface="Kalimati" panose="00000400000000000000" pitchFamily="2"/>
              </a:rPr>
              <a:t>नमस्कार </a:t>
            </a:r>
            <a:endParaRPr lang="ne-NP" altLang="en-US" b="1" dirty="0" smtClean="0">
              <a:solidFill>
                <a:srgbClr val="00B0F0"/>
              </a:solidFill>
              <a:latin typeface="Times New Roman" panose="02020603050405020304" pitchFamily="18" charset="0"/>
              <a:ea typeface="Kalimati" panose="00000400000000000000" pitchFamily="2"/>
              <a:cs typeface="Kalimati" panose="00000400000000000000" pitchFamily="2"/>
            </a:endParaRPr>
          </a:p>
          <a:p>
            <a:pPr algn="ctr">
              <a:defRPr/>
            </a:pPr>
            <a:r>
              <a:rPr lang="ne-NP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Kalimati" pitchFamily="2"/>
              </a:rPr>
              <a:t>प्रस्तुत कर्ता : </a:t>
            </a:r>
            <a:r>
              <a:rPr lang="ne-NP" sz="2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Kalimati" pitchFamily="2"/>
              </a:rPr>
              <a:t>दुर्गा प्रसाद खनाल</a:t>
            </a:r>
          </a:p>
          <a:p>
            <a:pPr algn="ctr">
              <a:defRPr/>
            </a:pPr>
            <a:r>
              <a:rPr lang="ne-NP" sz="2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Kalimati" pitchFamily="2"/>
              </a:rPr>
              <a:t>          </a:t>
            </a:r>
            <a:r>
              <a:rPr lang="ne-NP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Kalimati" pitchFamily="2"/>
              </a:rPr>
              <a:t>निमित्त कार्यालय प्रमुख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Kalimati" pitchFamily="2"/>
            </a:endParaRPr>
          </a:p>
          <a:p>
            <a:pPr algn="ctr">
              <a:defRPr/>
            </a:pPr>
            <a:endParaRPr lang="ne-NP" sz="20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Kalimati" pitchFamily="2"/>
            </a:endParaRPr>
          </a:p>
          <a:p>
            <a:pPr algn="ctr"/>
            <a:endParaRPr lang="ne-NP" altLang="en-US" sz="2000" b="1" dirty="0" smtClean="0">
              <a:solidFill>
                <a:srgbClr val="00B0F0"/>
              </a:solidFill>
              <a:latin typeface="Times New Roman" panose="02020603050405020304" pitchFamily="18" charset="0"/>
              <a:ea typeface="Kalimati" panose="00000400000000000000" pitchFamily="2"/>
              <a:cs typeface="Kalimati" panose="00000400000000000000" pitchFamily="2"/>
            </a:endParaRPr>
          </a:p>
          <a:p>
            <a:pPr algn="ctr"/>
            <a:endParaRPr lang="en-US" altLang="en-US" sz="2400" b="1" dirty="0" smtClean="0">
              <a:latin typeface="Times New Roman" panose="02020603050405020304" pitchFamily="18" charset="0"/>
              <a:ea typeface="Kalimati" panose="00000400000000000000" pitchFamily="2"/>
              <a:cs typeface="Kalimati" panose="00000400000000000000" pitchFamily="2"/>
            </a:endParaRPr>
          </a:p>
          <a:p>
            <a:pPr algn="ctr"/>
            <a:endParaRPr lang="en-US" b="1" dirty="0" smtClean="0">
              <a:solidFill>
                <a:schemeClr val="accent6"/>
              </a:solidFill>
              <a:cs typeface="Kalimati" panose="00000400000000000000" pitchFamily="2"/>
            </a:endParaRPr>
          </a:p>
          <a:p>
            <a:pPr algn="ctr"/>
            <a:endParaRPr lang="en-US" b="1" dirty="0" smtClean="0">
              <a:solidFill>
                <a:schemeClr val="accent6"/>
              </a:solidFill>
              <a:cs typeface="Kalimati" panose="00000400000000000000" pitchFamily="2"/>
            </a:endParaRPr>
          </a:p>
          <a:p>
            <a:pPr algn="ctr"/>
            <a:endParaRPr lang="en-US" b="1" dirty="0">
              <a:solidFill>
                <a:schemeClr val="accent6"/>
              </a:solidFill>
              <a:cs typeface="Kalimati" panose="00000400000000000000" pitchFamily="2"/>
            </a:endParaRPr>
          </a:p>
        </p:txBody>
      </p:sp>
      <p:pic>
        <p:nvPicPr>
          <p:cNvPr id="16" name="Picture 2" descr="G:\Photo 69-70\DCIM\114_PANA\P114030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4200" y="4419600"/>
            <a:ext cx="2946400" cy="21383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619369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1348944" y="316364"/>
            <a:ext cx="9117080" cy="5980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प्रगति सारांश (संघ शसर्त तर्फ)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0" y="1571228"/>
            <a:ext cx="207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रकम </a:t>
            </a:r>
            <a:r>
              <a:rPr lang="ne-NP" sz="2000" b="1" dirty="0" err="1">
                <a:solidFill>
                  <a:srgbClr val="00B050"/>
                </a:solidFill>
                <a:cs typeface="Kalimati" pitchFamily="2"/>
              </a:rPr>
              <a:t>रू</a:t>
            </a:r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. हजारमा</a:t>
            </a:r>
            <a:endParaRPr lang="en-US" sz="2000" b="1" dirty="0">
              <a:solidFill>
                <a:srgbClr val="00B050"/>
              </a:solidFill>
              <a:cs typeface="Kalimati" pitchFamily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5080E33-3254-4378-9E36-4A7F4A3C1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6C0DFE-C59C-4287-8FA7-E4BD08033E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0DF62AE0-49A6-4D66-BF19-034CE685E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860299"/>
              </p:ext>
            </p:extLst>
          </p:nvPr>
        </p:nvGraphicFramePr>
        <p:xfrm>
          <a:off x="1981200" y="2123073"/>
          <a:ext cx="8915399" cy="2448926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0601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068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76617"/>
                <a:gridCol w="14113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0780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30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विवरण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बार्षिक बजेट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चौथो त्रैमासिक बजेट</a:t>
                      </a:r>
                      <a:r>
                        <a:rPr lang="ne-NP" sz="20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चौथो त्रैमासिक खर्च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वित्तिय</a:t>
                      </a:r>
                      <a:r>
                        <a:rPr lang="ne-NP" sz="2000" b="1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भारित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108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चालू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24</a:t>
                      </a: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22</a:t>
                      </a: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9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2200.2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96.1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100.0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108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पूँजीगत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0.0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6310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24</a:t>
                      </a: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2290.0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2200.2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96.1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100.0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98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400241"/>
              </p:ext>
            </p:extLst>
          </p:nvPr>
        </p:nvGraphicFramePr>
        <p:xfrm>
          <a:off x="798960" y="857228"/>
          <a:ext cx="10262360" cy="598763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1183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67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39150">
                <a:tc row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क्र.सं.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जिन्सी सामग्रीको नाम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अवस्था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8739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2652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51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पिक्याचर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6095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52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सेन्ट्रफ्युज मेसीन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3452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53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अटोमेटिक सिरिञ्ज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3452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54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डिस्टोकिया सेट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1383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55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भेजाईना स्पेकुलम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6095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56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भेजाईना क्लिप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3452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57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पोस्टमार्टम सेट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8739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58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डिस्टोकिया फोरसेप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03452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59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ए.आई. किट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8739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फलामको ट्रेभिज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6095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कुकुर कन्ट्रोल गर्ने फलामको ट्रेभिज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7931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62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पानी टैङ्की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16095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63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साईकल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16095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64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लेमीनर फ्लो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="" xmlns:a16="http://schemas.microsoft.com/office/drawing/2014/main" id="{6D00EDD5-6AC0-472A-A4AC-7F84CA346B50}"/>
              </a:ext>
            </a:extLst>
          </p:cNvPr>
          <p:cNvSpPr/>
          <p:nvPr/>
        </p:nvSpPr>
        <p:spPr>
          <a:xfrm>
            <a:off x="1371600" y="144520"/>
            <a:ext cx="9117080" cy="5980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कार्यालयमा रहेका जिन्सी सामानहरुको विवरण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…..</a:t>
            </a:r>
            <a:endParaRPr lang="ne-NP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6E93FFE-6F9D-4259-9349-BDA51585AC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07D882C-A195-4308-8D72-5D37557CC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2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692722"/>
              </p:ext>
            </p:extLst>
          </p:nvPr>
        </p:nvGraphicFramePr>
        <p:xfrm>
          <a:off x="990600" y="884564"/>
          <a:ext cx="9753600" cy="566288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3334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079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738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11769">
                <a:tc row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क्र.सं.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जिन्सी सामग्रीको नाम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अवस्था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65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सेन्ट्रफ्युज मेसीन ई.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66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अटोक्लेभ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67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वाटर प्युरीफिकेशन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68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हाईड्रोफोनिक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69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डिजीटल सिमेन थ्रो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ए आई गन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जेनेरेटर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72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जेनेरेटरको लागि टीनको घर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73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भवन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74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तरल नाईट्रोजन कन्टेनर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75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सोलर प्यानल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76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एल ई डी डिस्प्ले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77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मल्टीमिडीया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="" xmlns:a16="http://schemas.microsoft.com/office/drawing/2014/main" id="{20C33EAF-07DA-4B59-A402-2BB4B935F484}"/>
              </a:ext>
            </a:extLst>
          </p:cNvPr>
          <p:cNvSpPr/>
          <p:nvPr/>
        </p:nvSpPr>
        <p:spPr>
          <a:xfrm>
            <a:off x="1371600" y="228600"/>
            <a:ext cx="9117080" cy="5980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कार्यालयमा रहेका जिन्सी सामानहरुको विवरण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…..</a:t>
            </a:r>
            <a:endParaRPr lang="ne-NP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4790F69-EC5E-4FE9-9038-0911CE8073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3DA8F27-89FA-47AC-8646-31ABE9DD7E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0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423603"/>
              </p:ext>
            </p:extLst>
          </p:nvPr>
        </p:nvGraphicFramePr>
        <p:xfrm>
          <a:off x="1219200" y="770824"/>
          <a:ext cx="9753600" cy="477653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3334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079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738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5976"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क्र.सं.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जिन्सी सामग्रीको नाम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अवस्था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7416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18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आएको</a:t>
                      </a:r>
                      <a:endParaRPr lang="en-US" sz="18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18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नआएको</a:t>
                      </a:r>
                      <a:endParaRPr lang="en-US" sz="18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78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ग्रिल गेट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79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मदर रेफ्री 60 लि.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मदर रेफ्री 10 लि.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81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ए.आई. डाईलेटर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82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ग्यास सिलिन्डर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83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ग्यास चुल्हा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84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एच.डी.डी.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85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ई हाजीरी उपकरण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86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सी.सी. टि.भी. क्यामरा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87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स्मार्ट ए.आई.गन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88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अटोमेटीक फिडर मेसीन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="" xmlns:a16="http://schemas.microsoft.com/office/drawing/2014/main" id="{3751AFAF-B0E0-4E99-9613-4DB5DC9B7946}"/>
              </a:ext>
            </a:extLst>
          </p:cNvPr>
          <p:cNvSpPr/>
          <p:nvPr/>
        </p:nvSpPr>
        <p:spPr>
          <a:xfrm>
            <a:off x="1371600" y="129527"/>
            <a:ext cx="9117080" cy="5980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कार्यालयमा रहेका जिन्सी सामानहरुको विवरण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…..</a:t>
            </a:r>
            <a:endParaRPr lang="ne-NP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F872503-EF9A-4738-A676-75BE265F8F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C03409A-ADD0-464C-BDBC-CECD8BA637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8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894246"/>
              </p:ext>
            </p:extLst>
          </p:nvPr>
        </p:nvGraphicFramePr>
        <p:xfrm>
          <a:off x="1219200" y="770824"/>
          <a:ext cx="9753600" cy="258197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3334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079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738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5976"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क्र.सं.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जिन्सी सामग्रीको नाम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अवस्था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7416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18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आएको</a:t>
                      </a:r>
                      <a:endParaRPr lang="en-US" sz="18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18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नआएको</a:t>
                      </a:r>
                      <a:endParaRPr lang="en-US" sz="18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89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एरिएटर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९०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हेमाटोएनालाईजर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67230821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९१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मल्टी पारामिटर एनालाईजर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91685160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९२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अन्य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भए खुलाउने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</a:tr>
              <a:tr h="23499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="" xmlns:a16="http://schemas.microsoft.com/office/drawing/2014/main" id="{3751AFAF-B0E0-4E99-9613-4DB5DC9B7946}"/>
              </a:ext>
            </a:extLst>
          </p:cNvPr>
          <p:cNvSpPr/>
          <p:nvPr/>
        </p:nvSpPr>
        <p:spPr>
          <a:xfrm>
            <a:off x="1371600" y="129527"/>
            <a:ext cx="9117080" cy="5980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कार्यालयमा रहेका जिन्सी सामानहरुको विवरण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…..</a:t>
            </a:r>
            <a:endParaRPr lang="ne-NP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F872503-EF9A-4738-A676-75BE265F8F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C03409A-ADD0-464C-BDBC-CECD8BA637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2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e-NP" dirty="0" smtClean="0">
                <a:cs typeface="Kalimati" panose="00000400000000000000" pitchFamily="2"/>
              </a:rPr>
              <a:t>अन्य महत्वपूर्ण केही विषयहरु भए </a:t>
            </a:r>
            <a:r>
              <a:rPr lang="ne-NP" dirty="0">
                <a:cs typeface="Kalimati" panose="00000400000000000000" pitchFamily="2"/>
              </a:rPr>
              <a:t>५ </a:t>
            </a:r>
            <a:r>
              <a:rPr lang="ne-NP" dirty="0" smtClean="0">
                <a:cs typeface="Kalimati" panose="00000400000000000000" pitchFamily="2"/>
              </a:rPr>
              <a:t>वटा सम्म </a:t>
            </a:r>
            <a:r>
              <a:rPr lang="en-US" dirty="0" smtClean="0">
                <a:cs typeface="Kalimati" panose="00000400000000000000" pitchFamily="2"/>
              </a:rPr>
              <a:t>slide</a:t>
            </a:r>
            <a:r>
              <a:rPr lang="ne-NP" dirty="0" smtClean="0">
                <a:cs typeface="Kalimati" panose="00000400000000000000" pitchFamily="2"/>
              </a:rPr>
              <a:t> थप गर्न सकिने</a:t>
            </a:r>
            <a:endParaRPr lang="en-US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61614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81000"/>
            <a:ext cx="1173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sz="2400" b="1" dirty="0">
                <a:cs typeface="Kalimati" pitchFamily="2"/>
              </a:rPr>
              <a:t>आ.व.०८१/८२ (पुष महिना देखि असार </a:t>
            </a:r>
            <a:r>
              <a:rPr lang="ne-NP" sz="2400" b="1" dirty="0" smtClean="0">
                <a:cs typeface="Kalimati" pitchFamily="2"/>
              </a:rPr>
              <a:t>मसान्तसम्म</a:t>
            </a:r>
            <a:r>
              <a:rPr lang="ne-NP" sz="2400" b="1" dirty="0">
                <a:cs typeface="Kalimati" pitchFamily="2"/>
              </a:rPr>
              <a:t>) को </a:t>
            </a:r>
            <a:r>
              <a:rPr lang="ne-NP" sz="2400" b="1" dirty="0" smtClean="0">
                <a:cs typeface="Kalimati" pitchFamily="2"/>
              </a:rPr>
              <a:t>पशुपंक्षी बिमाको सिफारिश </a:t>
            </a:r>
            <a:r>
              <a:rPr lang="ne-NP" sz="2400" b="1" dirty="0">
                <a:cs typeface="Kalimati" pitchFamily="2"/>
              </a:rPr>
              <a:t>विवरण</a:t>
            </a:r>
            <a:endParaRPr lang="en-US" sz="2400" b="1" dirty="0">
              <a:cs typeface="Kalimati" pitchFamily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112071"/>
              </p:ext>
            </p:extLst>
          </p:nvPr>
        </p:nvGraphicFramePr>
        <p:xfrm>
          <a:off x="529492" y="1219200"/>
          <a:ext cx="11133016" cy="479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111"/>
                <a:gridCol w="2062480"/>
                <a:gridCol w="1356317"/>
                <a:gridCol w="1383324"/>
                <a:gridCol w="1055076"/>
                <a:gridCol w="820616"/>
                <a:gridCol w="926123"/>
                <a:gridCol w="945661"/>
                <a:gridCol w="1680308"/>
              </a:tblGrid>
              <a:tr h="370840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क्र.सं.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बीमा कम्पनीको नाम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गाई(संख्या)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भैसी(संख्या)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बाख्रा(संख्या)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बंगुर(संख्या)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घोडा(संख्या)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कुखुरा(संख्या)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प्रिमियम रकम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शिखर इन्स्योरेन्स क.लि.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२६१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४४५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३२२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२४५८६५०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सिद्धार्थ इन्स्योरेन्स क.लि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२२४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४६६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११२५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१३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४५००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२४६१८७०</a:t>
                      </a:r>
                      <a:r>
                        <a:rPr lang="en-US" sz="1600" dirty="0" smtClean="0">
                          <a:cs typeface="Kalimati" pitchFamily="2"/>
                        </a:rPr>
                        <a:t>.</a:t>
                      </a:r>
                      <a:r>
                        <a:rPr lang="ne-NP" sz="1600" dirty="0" smtClean="0">
                          <a:cs typeface="Kalimati" pitchFamily="2"/>
                        </a:rPr>
                        <a:t>५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३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आईजी आइ इन्स्योरेन्स क.लि.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३८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२५१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१३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१०६९०४०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एनएलजी इन्स्योरेन्स क.लि.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१३०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१५५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५२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७२८५००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५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सगरमाथा इन्स्योरेन्स क.लि.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११४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३४४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२४३८२८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६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‌ओरिएण्टल इन्स्योरेन्स क.लि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०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३९१५४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२९५६८९।८३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जम्मा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७६७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१३४१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१८५६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१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४३६५४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itchFamily="2"/>
                        </a:rPr>
                        <a:t>७२५६५७८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87443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1024"/>
            <a:ext cx="9144000" cy="843148"/>
          </a:xfrm>
        </p:spPr>
        <p:txBody>
          <a:bodyPr>
            <a:normAutofit/>
          </a:bodyPr>
          <a:lstStyle/>
          <a:p>
            <a:pPr algn="ctr"/>
            <a:r>
              <a:rPr lang="ne-NP" sz="3200" b="1" dirty="0">
                <a:solidFill>
                  <a:srgbClr val="C00000"/>
                </a:solidFill>
                <a:cs typeface="Kalimati" panose="00000400000000000000" pitchFamily="2"/>
              </a:rPr>
              <a:t>महत्वपुर्ण जानकारीहरू</a:t>
            </a:r>
            <a:endParaRPr lang="en-US" sz="3200" b="1" dirty="0">
              <a:solidFill>
                <a:srgbClr val="C00000"/>
              </a:solidFill>
              <a:cs typeface="Kalimati" panose="00000400000000000000" pitchFamily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6816" y="1038318"/>
            <a:ext cx="8918369" cy="48484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 id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website: </a:t>
            </a:r>
            <a:endParaRPr lang="ne-NP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</a:t>
            </a:r>
            <a:endParaRPr lang="ne-NP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400" dirty="0" smtClean="0">
                <a:solidFill>
                  <a:srgbClr val="7030A0"/>
                </a:solidFill>
                <a:cs typeface="Kalimati" panose="00000400000000000000" pitchFamily="2"/>
              </a:rPr>
              <a:t>कार्यालयको </a:t>
            </a:r>
            <a:r>
              <a:rPr lang="ne-NP" sz="2400" dirty="0">
                <a:solidFill>
                  <a:srgbClr val="7030A0"/>
                </a:solidFill>
                <a:cs typeface="Kalimati" panose="00000400000000000000" pitchFamily="2"/>
              </a:rPr>
              <a:t>फोन नः </a:t>
            </a:r>
            <a:endParaRPr lang="ne-NP" sz="2400" dirty="0" smtClean="0">
              <a:solidFill>
                <a:srgbClr val="7030A0"/>
              </a:solidFill>
              <a:cs typeface="Kalimati" panose="00000400000000000000" pitchFamily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400" dirty="0" smtClean="0">
                <a:solidFill>
                  <a:srgbClr val="C00000"/>
                </a:solidFill>
                <a:cs typeface="Kalimati" panose="00000400000000000000" pitchFamily="2"/>
              </a:rPr>
              <a:t>कार्यालय </a:t>
            </a:r>
            <a:r>
              <a:rPr lang="ne-NP" sz="2400" dirty="0">
                <a:solidFill>
                  <a:srgbClr val="C00000"/>
                </a:solidFill>
                <a:cs typeface="Kalimati" panose="00000400000000000000" pitchFamily="2"/>
              </a:rPr>
              <a:t>प्रमुखको सम्पर्क नं- </a:t>
            </a:r>
            <a:endParaRPr lang="ne-NP" sz="2400" dirty="0" smtClean="0">
              <a:solidFill>
                <a:srgbClr val="C00000"/>
              </a:solidFill>
              <a:cs typeface="Kalimati" panose="00000400000000000000" pitchFamily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e-NP" sz="2400" dirty="0" smtClean="0">
                <a:solidFill>
                  <a:srgbClr val="7030A0"/>
                </a:solidFill>
                <a:cs typeface="Kalimati" panose="00000400000000000000" pitchFamily="2"/>
              </a:rPr>
              <a:t>सूचना </a:t>
            </a:r>
            <a:r>
              <a:rPr lang="ne-NP" sz="2400" dirty="0">
                <a:solidFill>
                  <a:srgbClr val="7030A0"/>
                </a:solidFill>
                <a:cs typeface="Kalimati" panose="00000400000000000000" pitchFamily="2"/>
              </a:rPr>
              <a:t>अधिकारीको सम्पर्क </a:t>
            </a:r>
            <a:r>
              <a:rPr lang="ne-NP" sz="2400" dirty="0" smtClean="0">
                <a:solidFill>
                  <a:srgbClr val="7030A0"/>
                </a:solidFill>
                <a:cs typeface="Kalimati" panose="00000400000000000000" pitchFamily="2"/>
              </a:rPr>
              <a:t>नं-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C2BA92B-F9A7-4E50-B9A1-ED1F89B501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4556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9D32E21-0E40-4CE8-9D7D-E20FFFB10C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27784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0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362200"/>
            <a:ext cx="10972800" cy="152399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ne-NP" sz="9600" dirty="0" err="1">
                <a:solidFill>
                  <a:srgbClr val="002060"/>
                </a:solidFill>
                <a:cs typeface="Kalimati" pitchFamily="2"/>
              </a:rPr>
              <a:t>धन्यबाद</a:t>
            </a:r>
            <a:r>
              <a:rPr lang="ne-NP" sz="9600" dirty="0">
                <a:solidFill>
                  <a:srgbClr val="002060"/>
                </a:solidFill>
                <a:cs typeface="Kalimati" pitchFamily="2"/>
              </a:rPr>
              <a:t>!</a:t>
            </a:r>
            <a:endParaRPr lang="en-US" sz="9600" dirty="0">
              <a:solidFill>
                <a:srgbClr val="002060"/>
              </a:solidFill>
              <a:cs typeface="Kalimati" pitchFamily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4BF0DD9-44DC-452E-9037-D04B963E79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-4589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A314D81-167C-4C63-8A94-01177B8862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1863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3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697581" y="1295400"/>
            <a:ext cx="207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रकम </a:t>
            </a:r>
            <a:r>
              <a:rPr lang="ne-NP" sz="2000" b="1" dirty="0" err="1">
                <a:solidFill>
                  <a:srgbClr val="00B050"/>
                </a:solidFill>
                <a:cs typeface="Kalimati" pitchFamily="2"/>
              </a:rPr>
              <a:t>रू</a:t>
            </a:r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. हजारमा</a:t>
            </a:r>
            <a:endParaRPr lang="en-US" sz="2000" b="1" dirty="0">
              <a:solidFill>
                <a:srgbClr val="00B050"/>
              </a:solidFill>
              <a:cs typeface="Kalimati" pitchFamily="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66800" y="304800"/>
            <a:ext cx="9117080" cy="5980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प्रगति सारांश </a:t>
            </a:r>
            <a:r>
              <a:rPr lang="ne-NP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(प्रदेश तथा संघ शसर्त)</a:t>
            </a:r>
            <a:endParaRPr lang="ne-NP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858AB9A-BCFB-4C3B-99D3-48E13F0FBB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1799661-74D2-453E-AF8A-60CBC41469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5FA9D6FE-CC47-41D0-8CA9-C75EA1800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781804"/>
              </p:ext>
            </p:extLst>
          </p:nvPr>
        </p:nvGraphicFramePr>
        <p:xfrm>
          <a:off x="1447800" y="2057400"/>
          <a:ext cx="9677398" cy="2590800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936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21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56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5690"/>
                <a:gridCol w="21502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6665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993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विवरण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बार्षिक बजेट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चौथो त्रैमासिक बजेट</a:t>
                      </a:r>
                      <a:r>
                        <a:rPr lang="ne-NP" sz="20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चौथो त्रैमासिक खर्च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वित्तिय</a:t>
                      </a:r>
                      <a:r>
                        <a:rPr lang="ne-NP" sz="2000" b="1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भारित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7154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चालू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45401.0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6253.6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21750.6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493.2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93.9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7154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पूँजीगत</a:t>
                      </a:r>
                      <a:endParaRPr lang="ne-NP" sz="2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0.0</a:t>
                      </a:r>
                      <a:endParaRPr lang="en-US" sz="20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Kalimati" pitchFamily="2"/>
                        </a:rPr>
                        <a:t>0.0</a:t>
                      </a:r>
                      <a:endParaRPr lang="en-US" sz="2000" b="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0.0</a:t>
                      </a:r>
                      <a:endParaRPr lang="en-US" sz="20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Kalimati" pitchFamily="2"/>
                        </a:rPr>
                        <a:t>0.0</a:t>
                      </a:r>
                      <a:endParaRPr lang="en-US" sz="2000" b="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7154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45501.0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6253.6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21750.6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493.2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93.9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3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1338784" y="240164"/>
            <a:ext cx="9117080" cy="11314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प्रगति सारांश (प्रदेश सरकार तर्फ) (खुद बजेटको आधारमा)</a:t>
            </a:r>
          </a:p>
          <a:p>
            <a:pPr algn="ctr"/>
            <a:endParaRPr lang="ne-NP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4400" y="1295400"/>
            <a:ext cx="207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रकम </a:t>
            </a:r>
            <a:r>
              <a:rPr lang="ne-NP" sz="2000" b="1" dirty="0" err="1">
                <a:solidFill>
                  <a:srgbClr val="00B050"/>
                </a:solidFill>
                <a:cs typeface="Kalimati" pitchFamily="2"/>
              </a:rPr>
              <a:t>रू</a:t>
            </a:r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. हजारमा</a:t>
            </a:r>
            <a:endParaRPr lang="en-US" sz="2000" b="1" dirty="0">
              <a:solidFill>
                <a:srgbClr val="00B050"/>
              </a:solidFill>
              <a:cs typeface="Kalimati" pitchFamily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C3441A1-9BCD-4D92-94B9-64B4BD3600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5ABE061-8AD0-402E-846A-C3DA376648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A84D0C19-9A9C-47EA-B6CC-967F6317C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621108"/>
              </p:ext>
            </p:extLst>
          </p:nvPr>
        </p:nvGraphicFramePr>
        <p:xfrm>
          <a:off x="1338784" y="1790700"/>
          <a:ext cx="9557817" cy="2705100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1531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46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332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75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993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346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विवरण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बार्षिक बजेट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बार्षिक खर्च</a:t>
                      </a:r>
                      <a:r>
                        <a:rPr lang="ne-NP" sz="2000" b="1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वित्तिय</a:t>
                      </a:r>
                      <a:r>
                        <a:rPr lang="ne-NP" sz="2000" b="1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भारित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3499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चालू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42951</a:t>
                      </a:r>
                      <a:endParaRPr 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33622.4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78.2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90.0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3499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पूँजीगत</a:t>
                      </a:r>
                      <a:endParaRPr lang="ne-NP" sz="2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99.9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99.9</a:t>
                      </a:r>
                      <a:endParaRPr lang="en-US" sz="20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100.0</a:t>
                      </a:r>
                      <a:endParaRPr lang="en-US" sz="20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3499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43051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33722.3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78.3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90.3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39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1348944" y="316364"/>
            <a:ext cx="9117080" cy="5980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प्रगति सारांश (संघ शसर्त तर्फ)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0" y="1571228"/>
            <a:ext cx="207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रकम </a:t>
            </a:r>
            <a:r>
              <a:rPr lang="ne-NP" sz="2000" b="1" dirty="0" err="1">
                <a:solidFill>
                  <a:srgbClr val="00B050"/>
                </a:solidFill>
                <a:cs typeface="Kalimati" pitchFamily="2"/>
              </a:rPr>
              <a:t>रू</a:t>
            </a:r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. हजारमा</a:t>
            </a:r>
            <a:endParaRPr lang="en-US" sz="2000" b="1" dirty="0">
              <a:solidFill>
                <a:srgbClr val="00B050"/>
              </a:solidFill>
              <a:cs typeface="Kalimati" pitchFamily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5080E33-3254-4378-9E36-4A7F4A3C1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6C0DFE-C59C-4287-8FA7-E4BD08033E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0DF62AE0-49A6-4D66-BF19-034CE685E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030544"/>
              </p:ext>
            </p:extLst>
          </p:nvPr>
        </p:nvGraphicFramePr>
        <p:xfrm>
          <a:off x="1981200" y="2123073"/>
          <a:ext cx="8915400" cy="2448926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2813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453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03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058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224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30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विवरण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बार्षिक बजेट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बार्षिक</a:t>
                      </a:r>
                      <a:r>
                        <a:rPr lang="ne-NP" sz="2000" baseline="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 खर्च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वित्तिय</a:t>
                      </a:r>
                      <a:r>
                        <a:rPr lang="ne-NP" sz="2000" b="1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भारित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108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चालू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24</a:t>
                      </a: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2317.5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94.6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100.0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108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पूँजीगत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0.0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0.0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0.0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0.0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6310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24</a:t>
                      </a: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2317.5</a:t>
                      </a:r>
                      <a:endParaRPr lang="en-US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94.6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100.0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90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697581" y="1295400"/>
            <a:ext cx="207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रकम </a:t>
            </a:r>
            <a:r>
              <a:rPr lang="ne-NP" sz="2000" b="1" dirty="0" err="1">
                <a:solidFill>
                  <a:srgbClr val="00B050"/>
                </a:solidFill>
                <a:cs typeface="Kalimati" pitchFamily="2"/>
              </a:rPr>
              <a:t>रू</a:t>
            </a:r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. हजारमा</a:t>
            </a:r>
            <a:endParaRPr lang="en-US" sz="2000" b="1" dirty="0">
              <a:solidFill>
                <a:srgbClr val="00B050"/>
              </a:solidFill>
              <a:cs typeface="Kalimati" pitchFamily="2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66800" y="304800"/>
            <a:ext cx="9117080" cy="5980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प्रगति सारांश (प्रदेश तथा संघ शसर्त)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858AB9A-BCFB-4C3B-99D3-48E13F0FBB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1799661-74D2-453E-AF8A-60CBC41469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5FA9D6FE-CC47-41D0-8CA9-C75EA1800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569332"/>
              </p:ext>
            </p:extLst>
          </p:nvPr>
        </p:nvGraphicFramePr>
        <p:xfrm>
          <a:off x="1447800" y="1905001"/>
          <a:ext cx="9677400" cy="2590800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140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133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02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685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066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993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विवरण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बार्षिक बजेट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बार्षिक खर्च</a:t>
                      </a:r>
                      <a:r>
                        <a:rPr lang="ne-NP" sz="2000" b="1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बार्षिक </a:t>
                      </a: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वित्तिय</a:t>
                      </a:r>
                      <a:r>
                        <a:rPr lang="ne-NP" sz="2000" b="1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भारित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7154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चालू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45401.0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35939.9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79.21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90.8</a:t>
                      </a: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7154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पूँजीगत</a:t>
                      </a:r>
                      <a:endParaRPr lang="ne-NP" sz="2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99.9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7154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45501.0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36039.8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763000" y="862441"/>
            <a:ext cx="207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रकम </a:t>
            </a:r>
            <a:r>
              <a:rPr lang="ne-NP" sz="2000" b="1" dirty="0" err="1">
                <a:solidFill>
                  <a:srgbClr val="00B050"/>
                </a:solidFill>
                <a:cs typeface="Kalimati" pitchFamily="2"/>
              </a:rPr>
              <a:t>रू</a:t>
            </a:r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. हजारमा</a:t>
            </a:r>
            <a:endParaRPr lang="en-US" sz="2000" b="1" dirty="0">
              <a:solidFill>
                <a:srgbClr val="00B050"/>
              </a:solidFill>
              <a:cs typeface="Kalimati" pitchFamily="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348944" y="227078"/>
            <a:ext cx="9117080" cy="10379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ब.उ.शी.नं. र कार्यक्रम अनुसारको प्रगति (खुद बजेटको आधारमा</a:t>
            </a:r>
            <a:r>
              <a:rPr lang="ne-NP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)</a:t>
            </a:r>
            <a:endParaRPr lang="ne-NP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4BF2197-EDBD-4D83-98A9-32D284300B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218398D-6DC5-4EB7-8AB7-355736334A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8" name="Content Placeholder 3">
            <a:extLst>
              <a:ext uri="{FF2B5EF4-FFF2-40B4-BE49-F238E27FC236}">
                <a16:creationId xmlns="" xmlns:a16="http://schemas.microsoft.com/office/drawing/2014/main" id="{003C3709-C3A9-4D2A-BC36-63AA20FF7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3622503"/>
              </p:ext>
            </p:extLst>
          </p:nvPr>
        </p:nvGraphicFramePr>
        <p:xfrm>
          <a:off x="304800" y="1447800"/>
          <a:ext cx="11734800" cy="3058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28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31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276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15279">
                  <a:extLst>
                    <a:ext uri="{9D8B030D-6E8A-4147-A177-3AD203B41FA5}">
                      <a16:colId xmlns="" xmlns:a16="http://schemas.microsoft.com/office/drawing/2014/main" val="333923075"/>
                    </a:ext>
                  </a:extLst>
                </a:gridCol>
                <a:gridCol w="144117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631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181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 err="1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सि.नं</a:t>
                      </a: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.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ब.उ.शी.नं.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कार्यक्रम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वार्षिक</a:t>
                      </a:r>
                      <a:r>
                        <a:rPr lang="ne-NP" sz="1800" baseline="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बजेट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बार्षिक खर्च</a:t>
                      </a:r>
                      <a:endParaRPr lang="en-US" sz="1800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भारित </a:t>
                      </a:r>
                      <a:r>
                        <a:rPr lang="ne-NP" sz="180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प्रगति </a:t>
                      </a:r>
                      <a:r>
                        <a:rPr lang="ne-NP" sz="1800" baseline="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e-NP" sz="1800" dirty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वित्तीय </a:t>
                      </a:r>
                      <a:r>
                        <a:rPr lang="ne-NP" sz="1800" dirty="0" smtClean="0"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प्रगति </a:t>
                      </a:r>
                      <a:r>
                        <a:rPr lang="ne-NP" sz="1800" baseline="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%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Fontasy Himali" panose="04020500000000000000" pitchFamily="82" charset="0"/>
                        <a:cs typeface="Kalimati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2748">
                <a:tc>
                  <a:txBody>
                    <a:bodyPr/>
                    <a:lstStyle/>
                    <a:p>
                      <a:pPr algn="ctr" fontAlgn="b"/>
                      <a:r>
                        <a:rPr lang="ne-NP" sz="14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१</a:t>
                      </a:r>
                      <a:endParaRPr lang="ne-NP" sz="14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u="none" strike="noStrike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३१२०२०१५३/४</a:t>
                      </a:r>
                      <a:endParaRPr lang="ne-NP" sz="14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14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साधारण चालु</a:t>
                      </a:r>
                      <a:endParaRPr lang="ne-NP" sz="1400" b="0" i="0" u="none" strike="noStrike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17367.0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13408.0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82.5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77.2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2132">
                <a:tc>
                  <a:txBody>
                    <a:bodyPr/>
                    <a:lstStyle/>
                    <a:p>
                      <a:pPr algn="ctr" fontAlgn="b"/>
                      <a:r>
                        <a:rPr lang="ne-NP" sz="14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</a:t>
                      </a:r>
                      <a:endParaRPr lang="ne-NP" sz="14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400" u="none" strike="noStrike" kern="120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३१२०००२१३</a:t>
                      </a:r>
                      <a:endParaRPr lang="ne-NP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400" u="none" strike="noStrike" kern="1200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पशुपंक्षी उत्पादन, बजारिकरण, नियमन, प्रविधि प्रसार कार्यक्रम</a:t>
                      </a:r>
                      <a:endParaRPr lang="en-US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25159.0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20106.3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96.8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79.9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2748">
                <a:tc>
                  <a:txBody>
                    <a:bodyPr/>
                    <a:lstStyle/>
                    <a:p>
                      <a:pPr algn="ctr" fontAlgn="b"/>
                      <a:r>
                        <a:rPr lang="ne-NP" sz="14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४</a:t>
                      </a:r>
                      <a:endParaRPr lang="ne-NP" sz="14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400" u="none" strike="noStrike" kern="1200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३१२०००१४३</a:t>
                      </a:r>
                      <a:endParaRPr lang="ne-NP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400" u="none" strike="noStrike" kern="1200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मत्स्य विकास तथा प्रवर्द्धन कार्यक्रम</a:t>
                      </a:r>
                      <a:endParaRPr lang="ne-NP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525.0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208.0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38.1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39.6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2748">
                <a:tc>
                  <a:txBody>
                    <a:bodyPr/>
                    <a:lstStyle/>
                    <a:p>
                      <a:pPr algn="ctr" fontAlgn="b"/>
                      <a:r>
                        <a:rPr lang="ne-NP" sz="14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६</a:t>
                      </a:r>
                      <a:endParaRPr lang="ne-NP" sz="14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400" u="none" strike="noStrike" kern="1200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३१२९११२१३</a:t>
                      </a:r>
                      <a:endParaRPr lang="ne-NP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400" u="none" strike="noStrike" kern="1200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प्रधानमन्त्री कृषि आधुनिकिकरण परियोजना</a:t>
                      </a:r>
                      <a:endParaRPr lang="ne-NP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2250.0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2117.5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94.1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2748">
                <a:tc>
                  <a:txBody>
                    <a:bodyPr/>
                    <a:lstStyle/>
                    <a:p>
                      <a:pPr algn="ctr" fontAlgn="b"/>
                      <a:r>
                        <a:rPr lang="ne-NP" sz="14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८</a:t>
                      </a:r>
                      <a:endParaRPr lang="ne-NP" sz="14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400" u="none" strike="noStrike" kern="1200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३१२९११२३३</a:t>
                      </a:r>
                      <a:endParaRPr lang="ne-NP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ne-NP" sz="1400" u="none" strike="noStrike" kern="1200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पशु सेवा विभाग संघ सशर्त</a:t>
                      </a:r>
                      <a:endParaRPr lang="ne-NP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200.0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2748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 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जम्मा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45501.0</a:t>
                      </a:r>
                      <a:endParaRPr lang="ne-NP" sz="1600" b="1" i="0" u="none" strike="noStrike" dirty="0">
                        <a:solidFill>
                          <a:srgbClr val="FF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36039.8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९०.८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79.21</a:t>
                      </a: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1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81000"/>
            <a:ext cx="1165860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ne-NP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सञ्‍चालित कार्यक्रम</a:t>
            </a:r>
            <a:r>
              <a:rPr lang="en-US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/</a:t>
            </a:r>
            <a:r>
              <a:rPr lang="ne-NP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आयोजनाको स्थानीय तहगत विवरण</a:t>
            </a:r>
            <a:endParaRPr lang="en-US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imati "/>
              <a:cs typeface="Kalimati" pitchFamily="2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511674"/>
              </p:ext>
            </p:extLst>
          </p:nvPr>
        </p:nvGraphicFramePr>
        <p:xfrm>
          <a:off x="304800" y="1142999"/>
          <a:ext cx="11658600" cy="54429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298156"/>
                <a:gridCol w="5599196"/>
                <a:gridCol w="2761248"/>
              </a:tblGrid>
              <a:tr h="616028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जिल्लाभित्रको स्थानीय तहको नाम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सञ्‍चालित कार्यक्रम</a:t>
                      </a:r>
                      <a:r>
                        <a:rPr lang="en-US" sz="20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आयोजनाको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संख्या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सञ्‍चालित</a:t>
                      </a:r>
                      <a:r>
                        <a:rPr lang="en-US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आयोजना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प्रतिशत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/>
                </a:tc>
              </a:tr>
              <a:tr h="4940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माथागढी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गा.पा. ५ र 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वालीवस्तु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सघन व्यवसायिक उत्पादन क्षेत्र विकास कार्यक्रम(वाख्रा र वंगर, – १/१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१००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53745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रिव्दीकोट गा.पा.-६ र रैनादेवी छहरा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गा.पा.-३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पोषण सुधारका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लागि ग्रामिण कुखुरापालन कार्यक्रम -२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smtClean="0">
                          <a:effectLst/>
                          <a:cs typeface="Kalimati" panose="00000400000000000000" pitchFamily="2"/>
                        </a:rPr>
                        <a:t>१००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569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वगनासकालीगा.पा.-६ र निस्दि गा.पा.-५ नामसुर्गा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लक्षित समुदाय विशेष आयआर्जन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(वाख्रापालन)-२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smtClean="0">
                          <a:effectLst/>
                          <a:cs typeface="Kalimati" panose="00000400000000000000" pitchFamily="2"/>
                        </a:rPr>
                        <a:t>१००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33979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रैनादेवी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छहरा गा.पा. क्षेत्र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वाख्रा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प्रवर्द्धन कार्यक्रम -७ निजी फर्म र १ समुह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smtClean="0">
                          <a:effectLst/>
                          <a:cs typeface="Kalimati" panose="00000400000000000000" pitchFamily="2"/>
                        </a:rPr>
                        <a:t>१००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49409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तिनाउ गा.पा. क्षेत्र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वंगुर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प्रवर्द्धन कार्यक्रम- ६ निजि फर्म र १ सहकारी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९०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33979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तानसेन,रिब्दीकोट,तिनाउ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र रामपुर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आवश्यकतामा आधारित कार्यक्रम-७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५०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53305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रामपुर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न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.पा.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,तानसेन न.पा ,रिव्दीकोट रैनादेवीछहरा गा.पा.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डोर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टु डोर पशु वाँझोपन निवारण कार्यक्रम-३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smtClean="0">
                          <a:effectLst/>
                          <a:cs typeface="Kalimati" panose="00000400000000000000" pitchFamily="2"/>
                        </a:rPr>
                        <a:t>१००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5308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तिनाउ गा.पा</a:t>
                      </a:r>
                      <a:r>
                        <a:rPr lang="en-US" sz="1600" u="none" strike="noStrike" dirty="0" smtClean="0">
                          <a:effectLst/>
                          <a:cs typeface="Kalimati" panose="00000400000000000000" pitchFamily="2"/>
                        </a:rPr>
                        <a:t>.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 क्षेत्र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स्थानिय तहसँगको सहकार्यमा डोर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टु डोर पशु वाँझोपन निवारण कार्यक्रम-१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१००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4940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रामपुरन.पा.-३ र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९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,निस्दी गा.प.-७</a:t>
                      </a:r>
                      <a:r>
                        <a:rPr lang="ne-NP" sz="1600" u="none" strike="noStrike" baseline="0" dirty="0" smtClean="0">
                          <a:effectLst/>
                          <a:cs typeface="Kalimati" panose="00000400000000000000" pitchFamily="2"/>
                        </a:rPr>
                        <a:t> र रम्भा -१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 पशु स्वास्थ्य शिवीर-३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१००</a:t>
                      </a:r>
                    </a:p>
                  </a:txBody>
                  <a:tcPr marL="6350" marR="6350" marT="6350" marB="0" anchor="b"/>
                </a:tc>
              </a:tr>
              <a:tr h="494092"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पूर्वखोला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 गा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पा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५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, 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मताबारी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 नयाँ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 प्लाष्टिक पोखरी निर्माण १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१००</a:t>
                      </a: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42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304800"/>
            <a:ext cx="7848600" cy="609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ne-NP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अनुसूचि 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:</a:t>
            </a:r>
            <a:r>
              <a:rPr lang="ne-NP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 पशुपन्छी तथ्याकंको विवरण</a:t>
            </a:r>
          </a:p>
          <a:p>
            <a:pPr algn="ctr">
              <a:buNone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="" xmlns:a16="http://schemas.microsoft.com/office/drawing/2014/main" id="{CD6A37E1-4D16-464A-9335-958CDB640C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4896102"/>
              </p:ext>
            </p:extLst>
          </p:nvPr>
        </p:nvGraphicFramePr>
        <p:xfrm>
          <a:off x="761997" y="1166070"/>
          <a:ext cx="10744202" cy="451129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620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90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513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679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29677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9704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538298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sz="2000" u="none" strike="noStrike" dirty="0">
                          <a:effectLst/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सं</a:t>
                      </a:r>
                      <a:r>
                        <a:rPr lang="en-US" sz="2000" u="none" strike="noStrike" dirty="0">
                          <a:effectLst/>
                          <a:cs typeface="Kalimati" panose="00000400000000000000" pitchFamily="2"/>
                        </a:rPr>
                        <a:t>.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पशुपन्छी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आ.व.०८०/०८१</a:t>
                      </a:r>
                      <a:endParaRPr lang="ne-NP" sz="20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अनुमानित आ.व.०८१/८२</a:t>
                      </a:r>
                      <a:endParaRPr lang="ne-NP" sz="18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घटि बढि </a:t>
                      </a:r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प्रतिशत</a:t>
                      </a:r>
                      <a:endParaRPr lang="ne-NP" sz="18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कैफियत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4286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१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गाई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38727</a:t>
                      </a:r>
                      <a:endParaRPr lang="en-US" sz="160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34061</a:t>
                      </a:r>
                      <a:endParaRPr lang="ne-NP" sz="18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-12.05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>
                          <a:effectLst/>
                          <a:cs typeface="Kalimati" panose="00000400000000000000" pitchFamily="2"/>
                        </a:rPr>
                        <a:t>२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भैसी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itchFamily="2"/>
                        </a:rPr>
                        <a:t>57905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51317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-11.38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4286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>
                          <a:effectLst/>
                          <a:cs typeface="Kalimati" panose="00000400000000000000" pitchFamily="2"/>
                        </a:rPr>
                        <a:t>३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बाख्रा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itchFamily="2"/>
                        </a:rPr>
                        <a:t>241495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259535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7.47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4286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४</a:t>
                      </a:r>
                      <a:endParaRPr lang="ne-NP" sz="1800" b="0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भेडा</a:t>
                      </a:r>
                      <a:endParaRPr lang="ne-NP" sz="1800" b="0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solidFill>
                            <a:srgbClr val="C00000"/>
                          </a:solidFill>
                          <a:cs typeface="Kalimati" pitchFamily="2"/>
                        </a:rPr>
                        <a:t>549</a:t>
                      </a:r>
                      <a:endParaRPr lang="en-US" sz="1600" dirty="0">
                        <a:solidFill>
                          <a:srgbClr val="C00000"/>
                        </a:solidFill>
                        <a:cs typeface="Kalimati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331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-39.71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4286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>
                          <a:effectLst/>
                          <a:cs typeface="Kalimati" panose="00000400000000000000" pitchFamily="2"/>
                        </a:rPr>
                        <a:t>५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बंगुर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itchFamily="2"/>
                        </a:rPr>
                        <a:t>29484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32977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11.85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4286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६</a:t>
                      </a:r>
                      <a:endParaRPr lang="ne-NP" sz="1800" b="0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कुखुरा</a:t>
                      </a:r>
                      <a:endParaRPr lang="ne-NP" sz="1800" b="0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solidFill>
                            <a:srgbClr val="C00000"/>
                          </a:solidFill>
                          <a:cs typeface="Kalimati" pitchFamily="2"/>
                        </a:rPr>
                        <a:t>851687</a:t>
                      </a:r>
                      <a:endParaRPr lang="en-US" sz="1600" dirty="0">
                        <a:solidFill>
                          <a:srgbClr val="C00000"/>
                        </a:solidFill>
                        <a:cs typeface="Kalimati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740430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-13.06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44951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>
                          <a:effectLst/>
                          <a:cs typeface="Kalimati" panose="00000400000000000000" pitchFamily="2"/>
                        </a:rPr>
                        <a:t>७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खरायो/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अन्य पशु</a:t>
                      </a: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itchFamily="2"/>
                        </a:rPr>
                        <a:t>224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851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279.91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4286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>
                          <a:effectLst/>
                          <a:cs typeface="Kalimati" panose="00000400000000000000" pitchFamily="2"/>
                        </a:rPr>
                        <a:t>८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घोडा/खच्चड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itchFamily="2"/>
                        </a:rPr>
                        <a:t>0.0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63434"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u="none" strike="noStrike">
                          <a:effectLst/>
                          <a:cs typeface="Kalimati" panose="00000400000000000000" pitchFamily="2"/>
                        </a:rPr>
                        <a:t>९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हाँस/बट्टाई</a:t>
                      </a:r>
                      <a:endParaRPr lang="ne-NP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b="0" dirty="0" smtClean="0">
                          <a:solidFill>
                            <a:schemeClr val="tx1"/>
                          </a:solidFill>
                          <a:cs typeface="Kalimati" pitchFamily="2"/>
                        </a:rPr>
                        <a:t>10944</a:t>
                      </a:r>
                      <a:endParaRPr lang="en-US" sz="1600" b="0" dirty="0">
                        <a:solidFill>
                          <a:schemeClr val="tx1"/>
                        </a:solidFill>
                        <a:cs typeface="Kalimati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12345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12.80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631DE34-7F65-4C14-A86C-4F62A0075C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329A944-21B3-4C60-A95C-A9DAF87F49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6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056861"/>
              </p:ext>
            </p:extLst>
          </p:nvPr>
        </p:nvGraphicFramePr>
        <p:xfrm>
          <a:off x="457200" y="1371600"/>
          <a:ext cx="10466701" cy="258478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669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0598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7230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7030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01562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ne-NP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सि.न</a:t>
                      </a:r>
                    </a:p>
                  </a:txBody>
                  <a:tcPr marL="7420" marR="7420" marT="74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ne-NP" sz="1800" b="1" u="none" strike="noStrike" dirty="0">
                          <a:effectLst/>
                          <a:cs typeface="Kalimati" panose="00000400000000000000" pitchFamily="2"/>
                        </a:rPr>
                        <a:t>पशुजन्य पदार्थको विवरण</a:t>
                      </a:r>
                      <a:endParaRPr lang="ne-NP" sz="18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7420" marR="7420" marT="742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ne-NP" sz="1800" b="1" u="none" strike="noStrike" dirty="0">
                          <a:effectLst/>
                          <a:cs typeface="Kalimati" panose="00000400000000000000" pitchFamily="2"/>
                        </a:rPr>
                        <a:t>ईकाइ</a:t>
                      </a:r>
                      <a:endParaRPr lang="ne-NP" sz="18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7420" marR="7420" marT="74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u="none" strike="noStrike" kern="1200" dirty="0" smtClean="0">
                          <a:effectLst/>
                          <a:cs typeface="Kalimati" panose="00000400000000000000" pitchFamily="2"/>
                        </a:rPr>
                        <a:t>आ.व.०७५/०७६</a:t>
                      </a:r>
                    </a:p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en-US" sz="1800" b="1" u="none" strike="noStrike" dirty="0" smtClean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7420" marR="7420" marT="74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u="none" strike="noStrike" kern="1200" dirty="0" smtClean="0">
                          <a:effectLst/>
                          <a:cs typeface="Kalimati" panose="00000400000000000000" pitchFamily="2"/>
                        </a:rPr>
                        <a:t>आ.व.०८१/०८२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7420" marR="7420" marT="74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u="none" strike="noStrike" kern="1200" dirty="0" smtClean="0">
                          <a:effectLst/>
                          <a:cs typeface="Kalimati" panose="00000400000000000000" pitchFamily="2"/>
                        </a:rPr>
                        <a:t>घटि</a:t>
                      </a:r>
                      <a:r>
                        <a:rPr lang="en-US" sz="1800" b="1" u="none" strike="noStrike" kern="1200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800" b="1" u="none" strike="noStrike" kern="1200" dirty="0" smtClean="0">
                          <a:effectLst/>
                          <a:cs typeface="Kalimati" panose="00000400000000000000" pitchFamily="2"/>
                        </a:rPr>
                        <a:t>बढि </a:t>
                      </a:r>
                      <a:r>
                        <a:rPr lang="ne-NP" sz="1800" b="1" u="none" strike="noStrike" kern="1200" dirty="0">
                          <a:effectLst/>
                          <a:cs typeface="Kalimati" panose="00000400000000000000" pitchFamily="2"/>
                        </a:rPr>
                        <a:t>प्रतिशत</a:t>
                      </a:r>
                      <a:endParaRPr lang="ne-NP" sz="18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marL="7420" marR="7420" marT="742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4935"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ne-NP" sz="1800" b="1" u="none" strike="noStrike" dirty="0">
                          <a:effectLst/>
                          <a:cs typeface="Kalimati" panose="00000400000000000000" pitchFamily="2"/>
                        </a:rPr>
                        <a:t>१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ne-NP" sz="1800" b="1" u="none" strike="noStrike" dirty="0">
                          <a:effectLst/>
                          <a:cs typeface="Kalimati" panose="00000400000000000000" pitchFamily="2"/>
                        </a:rPr>
                        <a:t>दुध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Fontasy Roman Himali" pitchFamily="2" charset="0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ne-NP" sz="1800" b="1" u="none" strike="noStrike" dirty="0">
                          <a:effectLst/>
                          <a:cs typeface="Kalimati" panose="00000400000000000000" pitchFamily="2"/>
                        </a:rPr>
                        <a:t>मे.टन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Fontasy Roman Himali" pitchFamily="2" charset="0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</a:rPr>
                        <a:t>49808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</a:rPr>
                        <a:t>53431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Fontasy Himali" panose="04020500000000000000" pitchFamily="82" charset="0"/>
                        </a:rPr>
                        <a:t>7.27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8075"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ne-NP" sz="1800" b="1" u="none" strike="noStrike" dirty="0">
                          <a:effectLst/>
                          <a:cs typeface="Kalimati" panose="00000400000000000000" pitchFamily="2"/>
                        </a:rPr>
                        <a:t>२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ne-NP" sz="1800" b="1" u="none" strike="noStrike" dirty="0">
                          <a:effectLst/>
                          <a:cs typeface="Kalimati" panose="00000400000000000000" pitchFamily="2"/>
                        </a:rPr>
                        <a:t>मासु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Fontasy Roman Himali" pitchFamily="2" charset="0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ne-NP" sz="1800" b="1" u="none" strike="noStrike" dirty="0">
                          <a:effectLst/>
                          <a:cs typeface="Kalimati" panose="00000400000000000000" pitchFamily="2"/>
                        </a:rPr>
                        <a:t>मे.टन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Fontasy Roman Himali" pitchFamily="2" charset="0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</a:rPr>
                        <a:t>9530.3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</a:rPr>
                        <a:t>10582.05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Fontasy Himali" panose="04020500000000000000" pitchFamily="82" charset="0"/>
                        </a:rPr>
                        <a:t>11.04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8075"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ne-NP" sz="1800" b="1" u="none" strike="noStrike" dirty="0" smtClean="0">
                          <a:effectLst/>
                          <a:cs typeface="Kalimati" panose="00000400000000000000" pitchFamily="2"/>
                        </a:rPr>
                        <a:t>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ne-NP" sz="1800" b="1" u="none" strike="noStrike" dirty="0" smtClean="0">
                          <a:effectLst/>
                          <a:cs typeface="Kalimati" panose="00000400000000000000" pitchFamily="2"/>
                        </a:rPr>
                        <a:t>माछा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Roman Himali" pitchFamily="2" charset="0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u="none" strike="noStrike" dirty="0" smtClean="0">
                          <a:effectLst/>
                          <a:cs typeface="Kalimati" panose="00000400000000000000" pitchFamily="2"/>
                        </a:rPr>
                        <a:t>मे</a:t>
                      </a:r>
                      <a:r>
                        <a:rPr lang="en-US" sz="1800" b="1" u="none" strike="noStrike" dirty="0" smtClean="0">
                          <a:effectLst/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b="1" u="none" strike="noStrike" dirty="0" smtClean="0">
                          <a:effectLst/>
                          <a:cs typeface="Kalimati" panose="00000400000000000000" pitchFamily="2"/>
                        </a:rPr>
                        <a:t>टन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Roman Himali" pitchFamily="2" charset="0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7.73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Fontasy Himali" panose="04020500000000000000" pitchFamily="82" charset="0"/>
                        </a:rPr>
                        <a:t>8.87</a:t>
                      </a:r>
                    </a:p>
                  </a:txBody>
                  <a:tcPr marL="9525" marR="9525" marT="9525" marB="0" anchor="ctr"/>
                </a:tc>
              </a:tr>
              <a:tr h="368075"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itchFamily="2"/>
                        </a:rPr>
                        <a:t>४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Roman Himali" pitchFamily="2" charset="0"/>
                          <a:cs typeface="Kalimati" pitchFamily="2"/>
                        </a:rPr>
                        <a:t>अण्डा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Roman Himali" pitchFamily="2" charset="0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Roman Himali" pitchFamily="2" charset="0"/>
                          <a:cs typeface="Kalimati" pitchFamily="2"/>
                        </a:rPr>
                        <a:t>हजार</a:t>
                      </a:r>
                      <a:r>
                        <a:rPr lang="ne-NP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Fontasy Roman Himali" pitchFamily="2" charset="0"/>
                          <a:cs typeface="Kalimati" pitchFamily="2"/>
                        </a:rPr>
                        <a:t> गोटा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Roman Himali" pitchFamily="2" charset="0"/>
                        <a:cs typeface="Kalimati" pitchFamily="2"/>
                      </a:endParaRPr>
                    </a:p>
                  </a:txBody>
                  <a:tcPr marL="7827" marR="7827" marT="586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</a:rPr>
                        <a:t>16788.6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</a:rPr>
                        <a:t>17841.971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Fontasy Himali" panose="04020500000000000000" pitchFamily="82" charset="0"/>
                        </a:rPr>
                        <a:t>6.27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1DB5938-2F77-4B0D-8446-A9166AFDAA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-4589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8175B86-7728-48F2-9F7D-875C6D68F3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18639"/>
            <a:ext cx="1162153" cy="9186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00200" y="287759"/>
            <a:ext cx="876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e-NP" sz="2400" dirty="0" smtClean="0">
                <a:cs typeface="Kalimati" panose="00000400000000000000" pitchFamily="2"/>
              </a:rPr>
              <a:t>पशुपन्छी तथा मत्स्य जन्य उत्पादनको ७ वर्षे उपलव्धी विवरण</a:t>
            </a:r>
            <a:endParaRPr lang="en-US" sz="2400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140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10972800" cy="8382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ne-NP" sz="2400" dirty="0">
                <a:cs typeface="Kalimati" panose="00000400000000000000" pitchFamily="2"/>
              </a:rPr>
              <a:t>पशुपन्छी तथा मत्स्य जन्य उत्पादनको ७ वर्षे उपलव्धी </a:t>
            </a:r>
            <a:r>
              <a:rPr lang="ne-NP" sz="2400" dirty="0" smtClean="0">
                <a:cs typeface="Kalimati" panose="00000400000000000000" pitchFamily="2"/>
              </a:rPr>
              <a:t>विवरण तुलनात्मक अवस्था</a:t>
            </a:r>
            <a:r>
              <a:rPr lang="en-US" sz="2400" dirty="0">
                <a:cs typeface="Kalimati" panose="00000400000000000000" pitchFamily="2"/>
              </a:rPr>
              <a:t/>
            </a:r>
            <a:br>
              <a:rPr lang="en-US" sz="2400" dirty="0">
                <a:cs typeface="Kalimati" panose="00000400000000000000" pitchFamily="2"/>
              </a:rPr>
            </a:br>
            <a:endParaRPr lang="en-US" sz="24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929274"/>
              </p:ext>
            </p:extLst>
          </p:nvPr>
        </p:nvGraphicFramePr>
        <p:xfrm>
          <a:off x="685800" y="1066800"/>
          <a:ext cx="107442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64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667000" y="457200"/>
            <a:ext cx="6781800" cy="838200"/>
          </a:xfrm>
          <a:solidFill>
            <a:srgbClr val="00B0F0"/>
          </a:solidFill>
        </p:spPr>
        <p:txBody>
          <a:bodyPr/>
          <a:lstStyle/>
          <a:p>
            <a:r>
              <a:rPr lang="ne-NP" sz="3200" dirty="0">
                <a:cs typeface="Kalimati" panose="00000400000000000000" pitchFamily="2"/>
              </a:rPr>
              <a:t>जिल्लाको वस्तुस्थिती</a:t>
            </a:r>
            <a:endParaRPr lang="en-US" sz="3600" dirty="0">
              <a:solidFill>
                <a:schemeClr val="bg1"/>
              </a:solidFill>
              <a:latin typeface="Preeti" pitchFamily="2" charset="0"/>
            </a:endParaRPr>
          </a:p>
        </p:txBody>
      </p:sp>
      <p:sp>
        <p:nvSpPr>
          <p:cNvPr id="4099" name="Rectangle 3"/>
          <p:cNvSpPr>
            <a:spLocks noGrp="1"/>
          </p:cNvSpPr>
          <p:nvPr>
            <p:ph idx="1"/>
          </p:nvPr>
        </p:nvSpPr>
        <p:spPr>
          <a:xfrm>
            <a:off x="2362200" y="1524000"/>
            <a:ext cx="76200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जनसंख्या  (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जना)            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—  २45027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(महिला ५४%)</a:t>
            </a:r>
          </a:p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खेतियोग्य जमिन (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हे)    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    ५७१७२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(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४१.८५%)</a:t>
            </a:r>
            <a:endParaRPr lang="ne-NP" sz="2000" b="1" dirty="0">
              <a:solidFill>
                <a:schemeClr val="tx2">
                  <a:lumMod val="75000"/>
                </a:schemeClr>
              </a:solidFill>
              <a:latin typeface="Preeti" pitchFamily="2" charset="0"/>
              <a:cs typeface="Kalimati" panose="00000400000000000000" pitchFamily="2"/>
            </a:endParaRPr>
          </a:p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खेती गरिएको जमिन    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    ३६५६७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(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६३.९५%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)</a:t>
            </a:r>
          </a:p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खेत             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 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   ८७५०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(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२३.९२%)</a:t>
            </a:r>
            <a:endParaRPr lang="ne-NP" sz="2000" b="1" dirty="0">
              <a:solidFill>
                <a:schemeClr val="tx2">
                  <a:lumMod val="75000"/>
                </a:schemeClr>
              </a:solidFill>
              <a:latin typeface="Preeti" pitchFamily="2" charset="0"/>
              <a:cs typeface="Kalimati" panose="00000400000000000000" pitchFamily="2"/>
            </a:endParaRPr>
          </a:p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पाखो                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  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२७८१७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(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७६.०८%)</a:t>
            </a:r>
            <a:endParaRPr lang="ne-NP" sz="2000" b="1" dirty="0">
              <a:solidFill>
                <a:schemeClr val="tx2">
                  <a:lumMod val="75000"/>
                </a:schemeClr>
              </a:solidFill>
              <a:latin typeface="Preeti" pitchFamily="2" charset="0"/>
              <a:cs typeface="Kalimati" panose="00000400000000000000" pitchFamily="2"/>
            </a:endParaRPr>
          </a:p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चरन क्षेत्र  (हे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.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\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)        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६९९८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(५.१२ % )</a:t>
            </a:r>
          </a:p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वन जंगलले ओगटेको क्षेत्रफल (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हे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)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  ५३९०८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(३९.४७ % )</a:t>
            </a:r>
          </a:p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बुट्यान तथा सानो झाडी 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१७२६४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(१२.६४ % )</a:t>
            </a:r>
          </a:p>
          <a:p>
            <a:pPr>
              <a:buNone/>
            </a:pP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अन्य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                                   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१२५३ (०.९२ % )</a:t>
            </a:r>
          </a:p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सिंचित क्षेत्रफल (हे.)            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८७५०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(४.२१ % )</a:t>
            </a:r>
          </a:p>
          <a:p>
            <a:pPr>
              <a:buNone/>
            </a:pPr>
            <a:r>
              <a:rPr lang="ne-NP" sz="2000" b="1" dirty="0">
                <a:solidFill>
                  <a:srgbClr val="00B050"/>
                </a:solidFill>
                <a:latin typeface="Preeti" pitchFamily="2" charset="0"/>
                <a:cs typeface="Kalimati" panose="00000400000000000000" pitchFamily="2"/>
              </a:rPr>
              <a:t>उन्नत घाँस लगाईएको क्षेत्रफल (हे.)	    </a:t>
            </a:r>
            <a:r>
              <a:rPr lang="en-US" sz="2000" b="1" dirty="0" smtClean="0">
                <a:solidFill>
                  <a:srgbClr val="00B050"/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ne-NP" sz="2000" b="1" dirty="0" smtClean="0">
                <a:solidFill>
                  <a:srgbClr val="00B050"/>
                </a:solidFill>
                <a:latin typeface="Preeti" pitchFamily="2" charset="0"/>
                <a:cs typeface="Kalimati" panose="00000400000000000000" pitchFamily="2"/>
              </a:rPr>
              <a:t> </a:t>
            </a:r>
            <a:r>
              <a:rPr lang="ne-NP" sz="2000" b="1" dirty="0">
                <a:solidFill>
                  <a:srgbClr val="00B050"/>
                </a:solidFill>
                <a:latin typeface="Preeti" pitchFamily="2" charset="0"/>
                <a:cs typeface="Kalimati" panose="00000400000000000000" pitchFamily="2"/>
              </a:rPr>
              <a:t>—    </a:t>
            </a:r>
            <a:r>
              <a:rPr lang="ne-NP" sz="2000" b="1" dirty="0" smtClean="0">
                <a:solidFill>
                  <a:srgbClr val="00B050"/>
                </a:solidFill>
                <a:latin typeface="Preeti" pitchFamily="2" charset="0"/>
                <a:cs typeface="Kalimati" panose="00000400000000000000" pitchFamily="2"/>
              </a:rPr>
              <a:t>३०३४ </a:t>
            </a:r>
            <a:endParaRPr lang="ne-NP" sz="2000" b="1" dirty="0">
              <a:solidFill>
                <a:srgbClr val="00B050"/>
              </a:solidFill>
              <a:latin typeface="Preeti" pitchFamily="2" charset="0"/>
              <a:cs typeface="Kalimati" panose="00000400000000000000" pitchFamily="2"/>
            </a:endParaRPr>
          </a:p>
          <a:p>
            <a:pPr>
              <a:buNone/>
            </a:pP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कुल क्षेत्रफल (हे.)               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   </a:t>
            </a:r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—  </a:t>
            </a:r>
            <a:r>
              <a:rPr lang="ne-NP" sz="2000" b="1" dirty="0" smtClean="0">
                <a:solidFill>
                  <a:schemeClr val="tx2">
                    <a:lumMod val="75000"/>
                  </a:schemeClr>
                </a:solidFill>
                <a:latin typeface="Preeti" pitchFamily="2" charset="0"/>
                <a:cs typeface="Kalimati" panose="00000400000000000000" pitchFamily="2"/>
              </a:rPr>
              <a:t>१३६५९५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Preeti" pitchFamily="2" charset="0"/>
              <a:cs typeface="Kalimati" panose="00000400000000000000" pitchFamily="2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369212-4C76-4FE5-B3F3-543AE380A721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5775070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1DB5938-2F77-4B0D-8446-A9166AFDAA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-4589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8175B86-7728-48F2-9F7D-875C6D68F3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18639"/>
            <a:ext cx="1162153" cy="9186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76400" y="2286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400" dirty="0" smtClean="0">
                <a:cs typeface="Kalimati" panose="00000400000000000000" pitchFamily="2"/>
              </a:rPr>
              <a:t>पशुपन्छी तथा मत्स्य जन्य उत्पादन विवरण</a:t>
            </a:r>
            <a:endParaRPr lang="en-US" sz="2400" dirty="0">
              <a:cs typeface="Kalimati" panose="00000400000000000000" pitchFamily="2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843467"/>
              </p:ext>
            </p:extLst>
          </p:nvPr>
        </p:nvGraphicFramePr>
        <p:xfrm>
          <a:off x="1066801" y="937270"/>
          <a:ext cx="9372600" cy="52871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0829"/>
                <a:gridCol w="2070951"/>
                <a:gridCol w="1302062"/>
                <a:gridCol w="1751049"/>
                <a:gridCol w="1936256"/>
                <a:gridCol w="1571453"/>
              </a:tblGrid>
              <a:tr h="697966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सि.नं.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पशुजन्य पदार्थको विवरण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ईकाइ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गत  वार्षिक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यस वार्षिक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>
                          <a:effectLst/>
                          <a:cs typeface="Kalimati" panose="00000400000000000000" pitchFamily="2"/>
                        </a:rPr>
                        <a:t>घटीवढी प्रतिशत</a:t>
                      </a:r>
                      <a:endParaRPr lang="ne-NP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१</a:t>
                      </a:r>
                      <a:endParaRPr lang="ne-NP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दुध</a:t>
                      </a:r>
                      <a:endParaRPr lang="ne-NP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मे.ट.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53119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53431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0.59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गाई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16804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16958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0.92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भैसी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36315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36473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२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मासु उत्पादन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मे.ट.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१०४८९.३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10582.046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0.88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रागो/भैसी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5784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5819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0.61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खसी/ वोका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२३१६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2343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1.17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सुगुर /वंगुर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1028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1038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0.97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कुखुरा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1358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1371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0.96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भेंडा /थुमा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1.306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1.306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हांस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2.01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2.01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248428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३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माछा उत्पादन </a:t>
                      </a:r>
                      <a:endParaRPr lang="ne-NP" sz="1600" b="1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मे.ट.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7.71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7.73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0.26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४</a:t>
                      </a:r>
                      <a:endParaRPr lang="ne-NP" sz="1600" b="1" i="0" u="none" strike="noStrike" dirty="0">
                        <a:solidFill>
                          <a:srgbClr val="0070C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फुल उत्पादन</a:t>
                      </a:r>
                      <a:endParaRPr lang="ne-NP" sz="1600" b="1" i="0" u="none" strike="noStrike" dirty="0">
                        <a:solidFill>
                          <a:srgbClr val="0070C0"/>
                        </a:solidFill>
                        <a:effectLst/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हजार</a:t>
                      </a:r>
                      <a:endParaRPr lang="ne-NP" sz="1800" b="1" i="0" u="none" strike="noStrike" dirty="0">
                        <a:solidFill>
                          <a:srgbClr val="0070C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17822</a:t>
                      </a:r>
                      <a:endParaRPr lang="en-US" sz="1600" b="1" i="0" u="none" strike="noStrike" dirty="0">
                        <a:solidFill>
                          <a:srgbClr val="0070C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17841.971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0.11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कुखुरा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>
                          <a:effectLst/>
                          <a:cs typeface="Kalimati" panose="00000400000000000000" pitchFamily="2"/>
                        </a:rPr>
                        <a:t>हजार</a:t>
                      </a:r>
                      <a:endParaRPr lang="ne-NP" sz="1800" b="1" i="0" u="none" strike="noStrike">
                        <a:solidFill>
                          <a:srgbClr val="0070C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17797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17817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हांस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>
                          <a:effectLst/>
                          <a:cs typeface="Kalimati" panose="00000400000000000000" pitchFamily="2"/>
                        </a:rPr>
                        <a:t>हजार</a:t>
                      </a:r>
                      <a:endParaRPr lang="ne-NP" sz="1800" b="1" i="0" u="none" strike="noStrike">
                        <a:solidFill>
                          <a:srgbClr val="0070C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24.96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24.971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/>
                </a:tc>
              </a:tr>
              <a:tr h="366728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५</a:t>
                      </a:r>
                      <a:endParaRPr lang="en-US" sz="1800" b="1" i="0" u="none" strike="noStrike" dirty="0">
                        <a:solidFill>
                          <a:srgbClr val="0070C0"/>
                        </a:solidFill>
                        <a:effectLst/>
                        <a:latin typeface="PCS NEPALI" panose="040B72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छुर्पी</a:t>
                      </a:r>
                      <a:endParaRPr lang="ne-NP" sz="1800" b="0" i="0" u="none" strike="noStrike" dirty="0">
                        <a:solidFill>
                          <a:srgbClr val="FF0000"/>
                        </a:solidFill>
                        <a:effectLst/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मे.ट.</a:t>
                      </a:r>
                      <a:endParaRPr lang="ne-NP" sz="1800" b="1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14.64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14.74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0.68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274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ctrTitle"/>
          </p:nvPr>
        </p:nvSpPr>
        <p:spPr>
          <a:xfrm>
            <a:off x="2057400" y="320890"/>
            <a:ext cx="8150812" cy="62552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ne-N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  <a:t/>
            </a:r>
            <a:br>
              <a:rPr lang="ne-N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</a:br>
            <a:r>
              <a:rPr lang="ne-N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  <a:t/>
            </a:r>
            <a:br>
              <a:rPr lang="ne-N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</a:br>
            <a:r>
              <a:rPr lang="ne-N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  <a:t/>
            </a:r>
            <a:br>
              <a:rPr lang="ne-N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</a:br>
            <a:r>
              <a:rPr lang="ne-NP" alt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  <a:t>मत्स्य </a:t>
            </a:r>
            <a:r>
              <a:rPr lang="ne-NP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  <a:t>तथ्याङ्क- जलाशय क्षेत्रफल</a:t>
            </a:r>
            <a:r>
              <a:rPr lang="ne-NP" alt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  <a:t/>
            </a:r>
            <a:br>
              <a:rPr lang="ne-NP" alt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</a:br>
            <a:r>
              <a:rPr lang="ne-NP" alt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  <a:t/>
            </a:r>
            <a:br>
              <a:rPr lang="ne-NP" alt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</a:br>
            <a:r>
              <a:rPr lang="ne-N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  <a:t/>
            </a:r>
            <a:br>
              <a:rPr lang="ne-N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anose="00000400000000000000" pitchFamily="2"/>
                <a:cs typeface="Kalimati" panose="00000400000000000000" pitchFamily="2"/>
              </a:rPr>
            </a:br>
            <a:endParaRPr lang="en-US" alt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anose="00000400000000000000" pitchFamily="2"/>
              <a:cs typeface="Kalimati" panose="00000400000000000000" pitchFamily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7A06732-4954-4072-AED0-7D29D39711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4556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E5DB82A-02C6-484E-B33B-624A1CFCCB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27784"/>
            <a:ext cx="1162153" cy="91862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AFAE999E-8003-451F-9563-4F443FFEE0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911933"/>
              </p:ext>
            </p:extLst>
          </p:nvPr>
        </p:nvGraphicFramePr>
        <p:xfrm>
          <a:off x="990600" y="1600200"/>
          <a:ext cx="10342954" cy="3042135"/>
        </p:xfrm>
        <a:graphic>
          <a:graphicData uri="http://schemas.openxmlformats.org/drawingml/2006/table">
            <a:tbl>
              <a:tblPr/>
              <a:tblGrid>
                <a:gridCol w="1343748">
                  <a:extLst>
                    <a:ext uri="{9D8B030D-6E8A-4147-A177-3AD203B41FA5}">
                      <a16:colId xmlns="" xmlns:a16="http://schemas.microsoft.com/office/drawing/2014/main" val="2318103518"/>
                    </a:ext>
                  </a:extLst>
                </a:gridCol>
                <a:gridCol w="846508">
                  <a:extLst>
                    <a:ext uri="{9D8B030D-6E8A-4147-A177-3AD203B41FA5}">
                      <a16:colId xmlns="" xmlns:a16="http://schemas.microsoft.com/office/drawing/2014/main" val="1251809651"/>
                    </a:ext>
                  </a:extLst>
                </a:gridCol>
                <a:gridCol w="946786">
                  <a:extLst>
                    <a:ext uri="{9D8B030D-6E8A-4147-A177-3AD203B41FA5}">
                      <a16:colId xmlns="" xmlns:a16="http://schemas.microsoft.com/office/drawing/2014/main" val="1896907659"/>
                    </a:ext>
                  </a:extLst>
                </a:gridCol>
                <a:gridCol w="968034">
                  <a:extLst>
                    <a:ext uri="{9D8B030D-6E8A-4147-A177-3AD203B41FA5}">
                      <a16:colId xmlns="" xmlns:a16="http://schemas.microsoft.com/office/drawing/2014/main" val="2832301377"/>
                    </a:ext>
                  </a:extLst>
                </a:gridCol>
                <a:gridCol w="1255148">
                  <a:extLst>
                    <a:ext uri="{9D8B030D-6E8A-4147-A177-3AD203B41FA5}">
                      <a16:colId xmlns="" xmlns:a16="http://schemas.microsoft.com/office/drawing/2014/main" val="4043025437"/>
                    </a:ext>
                  </a:extLst>
                </a:gridCol>
                <a:gridCol w="806529">
                  <a:extLst>
                    <a:ext uri="{9D8B030D-6E8A-4147-A177-3AD203B41FA5}">
                      <a16:colId xmlns="" xmlns:a16="http://schemas.microsoft.com/office/drawing/2014/main" val="4218429215"/>
                    </a:ext>
                  </a:extLst>
                </a:gridCol>
                <a:gridCol w="1162687">
                  <a:extLst>
                    <a:ext uri="{9D8B030D-6E8A-4147-A177-3AD203B41FA5}">
                      <a16:colId xmlns="" xmlns:a16="http://schemas.microsoft.com/office/drawing/2014/main" val="3850149869"/>
                    </a:ext>
                  </a:extLst>
                </a:gridCol>
                <a:gridCol w="933340">
                  <a:extLst>
                    <a:ext uri="{9D8B030D-6E8A-4147-A177-3AD203B41FA5}">
                      <a16:colId xmlns="" xmlns:a16="http://schemas.microsoft.com/office/drawing/2014/main" val="321852676"/>
                    </a:ext>
                  </a:extLst>
                </a:gridCol>
                <a:gridCol w="1040087">
                  <a:extLst>
                    <a:ext uri="{9D8B030D-6E8A-4147-A177-3AD203B41FA5}">
                      <a16:colId xmlns="" xmlns:a16="http://schemas.microsoft.com/office/drawing/2014/main" val="2212065558"/>
                    </a:ext>
                  </a:extLst>
                </a:gridCol>
                <a:gridCol w="1040087"/>
              </a:tblGrid>
              <a:tr h="3613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विवरण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आ.ब. ०८०/८१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आ.ब. </a:t>
                      </a: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०८१/८२</a:t>
                      </a:r>
                      <a:endParaRPr lang="ne-NP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itchFamily="2"/>
                        </a:rPr>
                        <a:t> </a:t>
                      </a:r>
                      <a:r>
                        <a:rPr lang="ne-NP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itchFamily="2"/>
                        </a:rPr>
                        <a:t>उत्पादनको</a:t>
                      </a:r>
                      <a:r>
                        <a:rPr lang="ne-NP" sz="1800" b="1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itchFamily="2"/>
                        </a:rPr>
                        <a:t> </a:t>
                      </a:r>
                      <a:r>
                        <a:rPr lang="ne-NP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itchFamily="2"/>
                        </a:rPr>
                        <a:t>घटि</a:t>
                      </a:r>
                      <a:r>
                        <a:rPr lang="en-US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itchFamily="2"/>
                        </a:rPr>
                        <a:t>/</a:t>
                      </a:r>
                      <a:r>
                        <a:rPr lang="ne-NP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itchFamily="2"/>
                        </a:rPr>
                        <a:t>बढि प्रतिशत</a:t>
                      </a:r>
                      <a:endParaRPr lang="ne-NP" sz="18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96672545"/>
                  </a:ext>
                </a:extLst>
              </a:tr>
              <a:tr h="8737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संख्या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जलाशय क्षेत्रफल (हे)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 (मे.ट.)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उत्पादकत्व (मे.ट./हे)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संख्या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जलाशय क्षेत्रफल (हे)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 (मे.ट.)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उत्पादकत्व (मे.ट./हे)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e-NP" sz="18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01067561"/>
                  </a:ext>
                </a:extLst>
              </a:tr>
              <a:tr h="722790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कृत्रिम पोखरी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7.35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0.25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7.71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7.73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1.05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1.2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64800500"/>
                  </a:ext>
                </a:extLst>
              </a:tr>
              <a:tr h="722790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प्राकृतिक जलाशय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0.0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85902187"/>
                  </a:ext>
                </a:extLst>
              </a:tr>
              <a:tr h="361395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7.35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0.25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7.71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7.73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1.05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Fontasy Himali" panose="04020500000000000000" pitchFamily="82" charset="0"/>
                        </a:rPr>
                        <a:t>1.2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7232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3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56852" y="210463"/>
            <a:ext cx="8538329" cy="762000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  <a:cs typeface="Kalimati" panose="00000400000000000000" pitchFamily="2"/>
              </a:rPr>
              <a:t>पशुपन्छीजन्य उत्पादनको </a:t>
            </a:r>
            <a:r>
              <a:rPr lang="ne-NP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eti" pitchFamily="2" charset="0"/>
                <a:cs typeface="Kalimati" panose="00000400000000000000" pitchFamily="2"/>
              </a:rPr>
              <a:t>उपलब्धता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eeti" pitchFamily="2" charset="0"/>
              <a:cs typeface="Kalimati" panose="00000400000000000000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EA1D82B-3CA7-4266-9124-7873A0F60B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4556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3944A22-3673-48F0-8AA0-AB4F39400E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27784"/>
            <a:ext cx="1162153" cy="918628"/>
          </a:xfrm>
          <a:prstGeom prst="rect">
            <a:avLst/>
          </a:prstGeom>
        </p:spPr>
      </p:pic>
      <p:graphicFrame>
        <p:nvGraphicFramePr>
          <p:cNvPr id="8" name="Content Placeholder 3">
            <a:extLst>
              <a:ext uri="{FF2B5EF4-FFF2-40B4-BE49-F238E27FC236}">
                <a16:creationId xmlns="" xmlns:a16="http://schemas.microsoft.com/office/drawing/2014/main" id="{9490130F-2E12-4F0D-81FD-4FEF2EEB56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821509"/>
              </p:ext>
            </p:extLst>
          </p:nvPr>
        </p:nvGraphicFramePr>
        <p:xfrm>
          <a:off x="1750792" y="1737154"/>
          <a:ext cx="8538329" cy="33907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30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161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429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4848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0759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78973">
                <a:tc>
                  <a:txBody>
                    <a:bodyPr/>
                    <a:lstStyle/>
                    <a:p>
                      <a:r>
                        <a:rPr lang="ne-NP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    पदार्थ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प्रति</a:t>
                      </a: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  </a:t>
                      </a:r>
                      <a:r>
                        <a:rPr lang="ne-NP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व्यक्ति प्रति वर्ष आवश्यकता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प्रदेशको </a:t>
                      </a:r>
                      <a:r>
                        <a:rPr lang="ne-NP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उपलब्धता</a:t>
                      </a:r>
                      <a:r>
                        <a:rPr lang="en-US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 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जिल्लाको</a:t>
                      </a:r>
                      <a:r>
                        <a:rPr lang="ne-NP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उपलब्धता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प्रयाप्तता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9806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अण्डा</a:t>
                      </a:r>
                      <a:endParaRPr lang="en-US" sz="2000" dirty="0"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48 units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44.9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units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72.81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24.81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%</a:t>
                      </a:r>
                      <a:r>
                        <a:rPr lang="ne-NP" sz="20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प्यारेन्ट</a:t>
                      </a:r>
                      <a:r>
                        <a:rPr lang="ne-NP" sz="2000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 अण्डा</a:t>
                      </a:r>
                      <a:endParaRPr lang="en-US" sz="20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दुध</a:t>
                      </a:r>
                      <a:endParaRPr lang="en-US" sz="2000" dirty="0"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91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ltrs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99.65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litres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216</a:t>
                      </a:r>
                      <a:endParaRPr lang="en-US" sz="20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125</a:t>
                      </a:r>
                      <a:endParaRPr lang="en-US" sz="2000" dirty="0"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मासु</a:t>
                      </a:r>
                      <a:endParaRPr lang="en-US" sz="2000" dirty="0"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14 kg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15.02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kg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43.18</a:t>
                      </a:r>
                      <a:endParaRPr lang="en-US" sz="20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29.18</a:t>
                      </a:r>
                      <a:endParaRPr lang="en-US" sz="2000" dirty="0"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4628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माछा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7.5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kg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Kalimati" panose="00000400000000000000" pitchFamily="2"/>
                        </a:rPr>
                        <a:t>3.35</a:t>
                      </a:r>
                      <a:r>
                        <a:rPr lang="en-US" sz="20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Kalimati" panose="00000400000000000000" pitchFamily="2"/>
                        </a:rPr>
                        <a:t>kg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0.03</a:t>
                      </a:r>
                      <a:endParaRPr lang="en-US" sz="20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latin typeface="Times New Roman" panose="02020603050405020304" pitchFamily="18" charset="0"/>
                          <a:cs typeface="Kalimati" panose="00000400000000000000" pitchFamily="2"/>
                        </a:rPr>
                        <a:t>-</a:t>
                      </a:r>
                      <a:endParaRPr lang="en-US" sz="2000" dirty="0">
                        <a:latin typeface="Times New Roman" panose="02020603050405020304" pitchFamily="18" charset="0"/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93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129485"/>
              </p:ext>
            </p:extLst>
          </p:nvPr>
        </p:nvGraphicFramePr>
        <p:xfrm>
          <a:off x="304799" y="685800"/>
          <a:ext cx="11353801" cy="5903414"/>
        </p:xfrm>
        <a:graphic>
          <a:graphicData uri="http://schemas.openxmlformats.org/drawingml/2006/table">
            <a:tbl>
              <a:tblPr/>
              <a:tblGrid>
                <a:gridCol w="23238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87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8740"/>
                <a:gridCol w="9959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969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27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83407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222716"/>
              </a:tblGrid>
              <a:tr h="5334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विवरण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इकाई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जिल्लाको उत्पादन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आयात विवरण</a:t>
                      </a:r>
                      <a:r>
                        <a:rPr 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          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 विवरण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 </a:t>
                      </a:r>
                      <a:r>
                        <a:rPr lang="en-U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आयात</a:t>
                      </a:r>
                      <a:r>
                        <a:rPr lang="en-U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-</a:t>
                      </a:r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परिमाण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रकम</a:t>
                      </a:r>
                      <a:r>
                        <a:rPr lang="ne-NP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रु</a:t>
                      </a:r>
                      <a:r>
                        <a:rPr lang="en-US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हजारमा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परिमाण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रकम</a:t>
                      </a:r>
                      <a:r>
                        <a:rPr lang="ne-NP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रु</a:t>
                      </a:r>
                      <a:r>
                        <a:rPr lang="en-US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1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हजारमा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627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दुध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(मे. टन)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53431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Fontasy Himali" panose="04020500000000000000" pitchFamily="82" charset="0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146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13140.0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5144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411520.0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‍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7627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अण्डा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हजार गोटा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Fontasy Himali" panose="04020500000000000000" pitchFamily="82" charset="0"/>
                          <a:cs typeface="Kalimati" panose="00000400000000000000" pitchFamily="2"/>
                        </a:rPr>
                        <a:t>17841.9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65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99450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3334.40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56684.80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‍</a:t>
                      </a:r>
                    </a:p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8795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खसी/वोका/वाख्रा/भेडा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७८१००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30200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339750.0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‍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7627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वंगुर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१२९७५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400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10000.0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‍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2336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राँगा/पाडा/भैसी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१९३९६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235</a:t>
                      </a:r>
                      <a:endParaRPr lang="ne-NP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4700.0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540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20250.0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‍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2336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कुखुरा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६८५५००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180000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216000.0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‍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627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माछा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(मे. टन)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७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.73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14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4200.0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आयात</a:t>
                      </a:r>
                      <a:endParaRPr lang="ne-NP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7627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माछा भुरा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हजार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गोटा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६०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7627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घाँसको विउ तथा वेर्ना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के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जि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./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बिउ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३ह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केजी बेर्ना सेट्स ५लाख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बिउ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० ह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केजी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1500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53528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353.225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‍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7627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अम्रिसो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फूल(कूचो)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१२५०००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६२५००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५000.0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‍</a:t>
                      </a: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762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 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१२३०५०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.0</a:t>
                      </a:r>
                    </a:p>
                    <a:p>
                      <a:pPr algn="ctr" fontAlgn="ctr"/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३३५६४६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४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1059558.025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+ </a:t>
                      </a:r>
                      <a:r>
                        <a:rPr lang="ne-NP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निर्यात</a:t>
                      </a:r>
                      <a:r>
                        <a:rPr lang="ne-NP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‍</a:t>
                      </a:r>
                    </a:p>
                    <a:p>
                      <a:pPr algn="ctr" fontAlgn="ctr"/>
                      <a:endParaRPr lang="ne-NP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449" marR="9449" marT="9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33400" y="139798"/>
            <a:ext cx="1112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800" b="1" dirty="0">
                <a:solidFill>
                  <a:srgbClr val="C00000"/>
                </a:solidFill>
                <a:cs typeface="Kalimati" panose="00000400000000000000" pitchFamily="2"/>
              </a:rPr>
              <a:t>   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आ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.</a:t>
            </a:r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व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.</a:t>
            </a:r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२०८१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/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८२ को </a:t>
            </a:r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बार्षिक आयात निर्यात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विवरण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(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आन्तरिक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)</a:t>
            </a:r>
            <a:endParaRPr lang="en-US" sz="2400" b="1" dirty="0">
              <a:solidFill>
                <a:srgbClr val="C00000"/>
              </a:solidFill>
              <a:cs typeface="Kalimati" panose="00000400000000000000" pitchFamily="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B2F704C-C7B1-48E6-8590-C46F061843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390" y="37923"/>
            <a:ext cx="656227" cy="80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C6E3FBD-A66B-4315-A865-122C9A6CC6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8" y="47111"/>
            <a:ext cx="943044" cy="79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9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462" y="96466"/>
            <a:ext cx="7620000" cy="589411"/>
          </a:xfrm>
        </p:spPr>
        <p:txBody>
          <a:bodyPr>
            <a:noAutofit/>
          </a:bodyPr>
          <a:lstStyle/>
          <a:p>
            <a:pPr algn="ctr"/>
            <a:r>
              <a:rPr lang="ne-NP" sz="3200" b="1" dirty="0" smtClean="0">
                <a:solidFill>
                  <a:srgbClr val="C00000"/>
                </a:solidFill>
                <a:cs typeface="Kalimati" panose="00000400000000000000" pitchFamily="2"/>
              </a:rPr>
              <a:t>पशुपन्छ</a:t>
            </a:r>
            <a:r>
              <a:rPr lang="ne-NP" sz="3200" b="1" dirty="0">
                <a:solidFill>
                  <a:srgbClr val="C00000"/>
                </a:solidFill>
                <a:cs typeface="Kalimati" panose="00000400000000000000" pitchFamily="2"/>
              </a:rPr>
              <a:t>ी</a:t>
            </a:r>
            <a:r>
              <a:rPr lang="ne-NP" sz="3200" b="1" dirty="0" smtClean="0">
                <a:solidFill>
                  <a:srgbClr val="C00000"/>
                </a:solidFill>
                <a:cs typeface="Kalimati" panose="00000400000000000000" pitchFamily="2"/>
              </a:rPr>
              <a:t> </a:t>
            </a:r>
            <a:r>
              <a:rPr lang="ne-NP" sz="3200" b="1" dirty="0">
                <a:solidFill>
                  <a:srgbClr val="C00000"/>
                </a:solidFill>
                <a:cs typeface="Kalimati" panose="00000400000000000000" pitchFamily="2"/>
              </a:rPr>
              <a:t>र माछा जन्य उद्योगहरुको विवरण</a:t>
            </a:r>
            <a:endParaRPr lang="en-US" sz="3200" b="1" dirty="0">
              <a:solidFill>
                <a:srgbClr val="C00000"/>
              </a:solidFill>
              <a:cs typeface="Kalimati" panose="00000400000000000000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1914555"/>
              </p:ext>
            </p:extLst>
          </p:nvPr>
        </p:nvGraphicFramePr>
        <p:xfrm>
          <a:off x="1447800" y="914400"/>
          <a:ext cx="4352018" cy="50009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41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513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65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5618"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क्र.स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उद्योग,</a:t>
                      </a:r>
                      <a:r>
                        <a:rPr lang="ne-NP" sz="1800" b="1" baseline="0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 व्यवसायको किसिम</a:t>
                      </a:r>
                      <a:endParaRPr lang="en-US" sz="1800" b="1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संख्या</a:t>
                      </a:r>
                      <a:endParaRPr lang="en-US" sz="1800" b="1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1645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cs typeface="Kalimati" panose="00000400000000000000" pitchFamily="2"/>
                        </a:rPr>
                        <a:t>१.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दाना उद्योग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1645">
                <a:tc>
                  <a:txBody>
                    <a:bodyPr/>
                    <a:lstStyle/>
                    <a:p>
                      <a:pPr algn="ctr"/>
                      <a:r>
                        <a:rPr lang="ne-NP" sz="1800">
                          <a:cs typeface="Kalimati" panose="00000400000000000000" pitchFamily="2"/>
                        </a:rPr>
                        <a:t>२.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दाना पसल 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11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1645">
                <a:tc>
                  <a:txBody>
                    <a:bodyPr/>
                    <a:lstStyle/>
                    <a:p>
                      <a:pPr algn="ctr"/>
                      <a:r>
                        <a:rPr lang="ne-NP" sz="1800">
                          <a:cs typeface="Kalimati" panose="00000400000000000000" pitchFamily="2"/>
                        </a:rPr>
                        <a:t>३.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पोल्ट्रि ह्यचरी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5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1645">
                <a:tc>
                  <a:txBody>
                    <a:bodyPr/>
                    <a:lstStyle/>
                    <a:p>
                      <a:pPr algn="ctr"/>
                      <a:r>
                        <a:rPr lang="ne-NP" sz="1800">
                          <a:cs typeface="Kalimati" panose="00000400000000000000" pitchFamily="2"/>
                        </a:rPr>
                        <a:t>४.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एग्रोभेट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३८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7780">
                <a:tc>
                  <a:txBody>
                    <a:bodyPr/>
                    <a:lstStyle/>
                    <a:p>
                      <a:pPr algn="ctr"/>
                      <a:r>
                        <a:rPr lang="ne-NP" sz="1800">
                          <a:cs typeface="Kalimati" panose="00000400000000000000" pitchFamily="2"/>
                        </a:rPr>
                        <a:t>५. 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डेरी</a:t>
                      </a:r>
                      <a:r>
                        <a:rPr lang="ne-NP" sz="1800" baseline="0" dirty="0">
                          <a:cs typeface="Kalimati" panose="00000400000000000000" pitchFamily="2"/>
                        </a:rPr>
                        <a:t> उद्योग/पसल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14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cs typeface="Kalimati" panose="00000400000000000000" pitchFamily="2"/>
                        </a:rPr>
                        <a:t>६.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दुग्ध उत्पादक सहकारी संस्था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6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1645">
                <a:tc>
                  <a:txBody>
                    <a:bodyPr/>
                    <a:lstStyle/>
                    <a:p>
                      <a:pPr algn="ctr"/>
                      <a:r>
                        <a:rPr lang="ne-NP" sz="1800">
                          <a:cs typeface="Kalimati" panose="00000400000000000000" pitchFamily="2"/>
                        </a:rPr>
                        <a:t>७. 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>
                          <a:cs typeface="Kalimati" panose="00000400000000000000" pitchFamily="2"/>
                        </a:rPr>
                        <a:t>दुग्ध चिलिङ्ग</a:t>
                      </a:r>
                      <a:r>
                        <a:rPr lang="ne-NP" sz="1800" baseline="0">
                          <a:cs typeface="Kalimati" panose="00000400000000000000" pitchFamily="2"/>
                        </a:rPr>
                        <a:t> सेन्टर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4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1645">
                <a:tc>
                  <a:txBody>
                    <a:bodyPr/>
                    <a:lstStyle/>
                    <a:p>
                      <a:pPr algn="ctr"/>
                      <a:r>
                        <a:rPr lang="ne-NP" sz="1800">
                          <a:cs typeface="Kalimati" panose="00000400000000000000" pitchFamily="2"/>
                        </a:rPr>
                        <a:t>८.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>
                          <a:cs typeface="Kalimati" panose="00000400000000000000" pitchFamily="2"/>
                        </a:rPr>
                        <a:t>दुग्ध</a:t>
                      </a:r>
                      <a:r>
                        <a:rPr lang="ne-NP" sz="1800" baseline="0">
                          <a:cs typeface="Kalimati" panose="00000400000000000000" pitchFamily="2"/>
                        </a:rPr>
                        <a:t> संकलन केन्द्र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13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1645">
                <a:tc>
                  <a:txBody>
                    <a:bodyPr/>
                    <a:lstStyle/>
                    <a:p>
                      <a:pPr algn="ctr"/>
                      <a:r>
                        <a:rPr lang="ne-NP" sz="1800">
                          <a:cs typeface="Kalimati" panose="00000400000000000000" pitchFamily="2"/>
                        </a:rPr>
                        <a:t>९.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>
                          <a:cs typeface="Kalimati" panose="00000400000000000000" pitchFamily="2"/>
                        </a:rPr>
                        <a:t>मासु पसल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२९८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1645">
                <a:tc>
                  <a:txBody>
                    <a:bodyPr/>
                    <a:lstStyle/>
                    <a:p>
                      <a:pPr algn="ctr"/>
                      <a:r>
                        <a:rPr lang="ne-NP" sz="1800">
                          <a:cs typeface="Kalimati" panose="00000400000000000000" pitchFamily="2"/>
                        </a:rPr>
                        <a:t>१०. 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व्यावसायिक</a:t>
                      </a:r>
                      <a:r>
                        <a:rPr lang="ne-NP" sz="1800" baseline="0" dirty="0">
                          <a:cs typeface="Kalimati" panose="00000400000000000000" pitchFamily="2"/>
                        </a:rPr>
                        <a:t> कुखुरा फार्म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२१२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1645">
                <a:tc>
                  <a:txBody>
                    <a:bodyPr/>
                    <a:lstStyle/>
                    <a:p>
                      <a:pPr algn="ctr"/>
                      <a:r>
                        <a:rPr lang="ne-NP" sz="1800">
                          <a:cs typeface="Kalimati" panose="00000400000000000000" pitchFamily="2"/>
                        </a:rPr>
                        <a:t>११. 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व्यावसायिक</a:t>
                      </a:r>
                      <a:r>
                        <a:rPr lang="ne-NP" sz="1800" baseline="0" dirty="0" smtClean="0">
                          <a:cs typeface="Kalimati" panose="00000400000000000000" pitchFamily="2"/>
                        </a:rPr>
                        <a:t> गाई फार्म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  <a:p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६३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974321"/>
              </p:ext>
            </p:extLst>
          </p:nvPr>
        </p:nvGraphicFramePr>
        <p:xfrm>
          <a:off x="6629400" y="914400"/>
          <a:ext cx="4383357" cy="31623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7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754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8108"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क्र.स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.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उद्योग,</a:t>
                      </a:r>
                      <a:r>
                        <a:rPr lang="ne-NP" sz="1800" b="1" baseline="0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 व्यवसायको किसिम</a:t>
                      </a:r>
                      <a:endParaRPr lang="en-US" sz="1800" b="1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b="1" dirty="0">
                          <a:solidFill>
                            <a:srgbClr val="002060"/>
                          </a:solidFill>
                          <a:cs typeface="Kalimati" panose="00000400000000000000" pitchFamily="2"/>
                        </a:rPr>
                        <a:t>संख्या</a:t>
                      </a:r>
                      <a:endParaRPr lang="en-US" sz="1800" b="1" dirty="0">
                        <a:solidFill>
                          <a:srgbClr val="002060"/>
                        </a:solidFill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1830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१3.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sz="1800" dirty="0">
                          <a:cs typeface="Kalimati" panose="00000400000000000000" pitchFamily="2"/>
                        </a:rPr>
                        <a:t>व्यवसायिक</a:t>
                      </a:r>
                      <a:r>
                        <a:rPr lang="ne-NP" sz="1800" baseline="0" dirty="0">
                          <a:cs typeface="Kalimati" panose="00000400000000000000" pitchFamily="2"/>
                        </a:rPr>
                        <a:t> भैसी फार्म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५४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5521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१4.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sz="1800" dirty="0">
                          <a:cs typeface="Kalimati" panose="00000400000000000000" pitchFamily="2"/>
                        </a:rPr>
                        <a:t>व्यावसायिक</a:t>
                      </a:r>
                      <a:r>
                        <a:rPr lang="ne-NP" sz="1800" baseline="0" dirty="0">
                          <a:cs typeface="Kalimati" panose="00000400000000000000" pitchFamily="2"/>
                        </a:rPr>
                        <a:t> बाख्रा फार्म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३१३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5521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15.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sz="1800" dirty="0">
                          <a:cs typeface="Kalimati" panose="00000400000000000000" pitchFamily="2"/>
                        </a:rPr>
                        <a:t>व्यावसायिक</a:t>
                      </a:r>
                      <a:r>
                        <a:rPr lang="ne-NP" sz="1800" baseline="0" dirty="0"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baseline="0" dirty="0" smtClean="0">
                          <a:cs typeface="Kalimati" panose="00000400000000000000" pitchFamily="2"/>
                        </a:rPr>
                        <a:t>भेंडा </a:t>
                      </a:r>
                      <a:r>
                        <a:rPr lang="ne-NP" sz="1800" baseline="0" dirty="0">
                          <a:cs typeface="Kalimati" panose="00000400000000000000" pitchFamily="2"/>
                        </a:rPr>
                        <a:t>फार्म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smtClean="0">
                          <a:cs typeface="Kalimati" panose="00000400000000000000" pitchFamily="2"/>
                        </a:rPr>
                        <a:t>०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5521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१6.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sz="1800" dirty="0">
                          <a:cs typeface="Kalimati" panose="00000400000000000000" pitchFamily="2"/>
                        </a:rPr>
                        <a:t>व्यावसायिक</a:t>
                      </a:r>
                      <a:r>
                        <a:rPr lang="ne-NP" sz="1800" baseline="0" dirty="0">
                          <a:cs typeface="Kalimati" panose="00000400000000000000" pitchFamily="2"/>
                        </a:rPr>
                        <a:t> बंगुर फार्म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१२२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4437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१७.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मत्स्य फार्म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८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</a:tr>
              <a:tr h="224437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१८.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कालिज फार्म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२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63BC4D4-5FA9-472E-917B-4532021941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E4340B8-0771-44AE-89EC-61F8A2CEBC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8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92717" y="482010"/>
            <a:ext cx="9117080" cy="5980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अनुदान कार्यक्रमहरूको विवरण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A99BC49-5F3B-48F9-9392-C64A2F2B9957}"/>
              </a:ext>
            </a:extLst>
          </p:cNvPr>
          <p:cNvSpPr/>
          <p:nvPr/>
        </p:nvSpPr>
        <p:spPr>
          <a:xfrm>
            <a:off x="9067800" y="1371600"/>
            <a:ext cx="207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रकम </a:t>
            </a:r>
            <a:r>
              <a:rPr lang="ne-NP" sz="2000" b="1" dirty="0" err="1">
                <a:solidFill>
                  <a:srgbClr val="00B050"/>
                </a:solidFill>
                <a:cs typeface="Kalimati" pitchFamily="2"/>
              </a:rPr>
              <a:t>रू</a:t>
            </a:r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. हजारमा</a:t>
            </a:r>
            <a:endParaRPr lang="en-US" sz="2000" b="1" dirty="0">
              <a:solidFill>
                <a:srgbClr val="00B050"/>
              </a:solidFill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13C6154-44A0-49C9-8CD2-F0049C5F28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D4EE9E5-8644-4911-A5CE-95DBD6BDA9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24EF86B9-3F96-4F9D-822A-D74146EFC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883252"/>
              </p:ext>
            </p:extLst>
          </p:nvPr>
        </p:nvGraphicFramePr>
        <p:xfrm>
          <a:off x="714880" y="2057400"/>
          <a:ext cx="10638920" cy="2312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50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6023"/>
                <a:gridCol w="2819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639682">
                <a:tc>
                  <a:txBody>
                    <a:bodyPr/>
                    <a:lstStyle/>
                    <a:p>
                      <a:pPr algn="ctr"/>
                      <a:r>
                        <a:rPr lang="ne-NP" sz="20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ea typeface="+mn-ea"/>
                          <a:cs typeface="Kalimati" panose="00000400000000000000" pitchFamily="2"/>
                        </a:rPr>
                        <a:t>वार्षिक बजेट</a:t>
                      </a:r>
                      <a:endParaRPr lang="en-US" sz="20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अनुदान बजेट</a:t>
                      </a:r>
                      <a:endParaRPr lang="ne-NP" sz="2000" b="0" i="0" u="none" strike="noStrike" dirty="0" smtClean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अनुदान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कार्यक्रममा खर्च भएको बजेट</a:t>
                      </a:r>
                      <a:endParaRPr lang="ne-NP" sz="2000" b="0" i="0" u="none" strike="noStrike" dirty="0" smtClean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अनुदान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तर्फको खर्च</a:t>
                      </a:r>
                      <a:r>
                        <a:rPr lang="ne-NP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प्रतिशत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26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45501.0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16675.0०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15437.825</a:t>
                      </a:r>
                      <a:endParaRPr lang="en-US" sz="2000" b="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92.56</a:t>
                      </a:r>
                      <a:endParaRPr lang="ne-NP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02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55559"/>
              </p:ext>
            </p:extLst>
          </p:nvPr>
        </p:nvGraphicFramePr>
        <p:xfrm>
          <a:off x="152400" y="1524000"/>
          <a:ext cx="10948987" cy="4328160"/>
        </p:xfrm>
        <a:graphic>
          <a:graphicData uri="http://schemas.openxmlformats.org/drawingml/2006/table">
            <a:tbl>
              <a:tblPr/>
              <a:tblGrid>
                <a:gridCol w="609600"/>
                <a:gridCol w="4495800"/>
                <a:gridCol w="509587"/>
                <a:gridCol w="633413"/>
                <a:gridCol w="914400"/>
                <a:gridCol w="1600200"/>
                <a:gridCol w="1447800"/>
                <a:gridCol w="738187"/>
              </a:tblGrid>
              <a:tr h="4900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क्र सं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कार्यक्रम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लक्ष्य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प्रगति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उपलव्धी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कैफियत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900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रोजगारी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आम्दानी रु ह.मा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15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प्रतिफलमा आधारित प्रोत्साहन 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अनुदान दुध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६१५०००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लि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49200.0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प्रतिफलमा आधारित प्रोत्साहन अनुदान मासु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256773 के.जी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108960.0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पोषण सुधारका लागि ग्रामिण कुखुरा पालन कार्यक्रम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11500गोटा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207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.</a:t>
                      </a:r>
                      <a:r>
                        <a:rPr lang="ne-NP" sz="16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००</a:t>
                      </a:r>
                      <a:endParaRPr lang="en-US" sz="1600" dirty="0" smtClean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४.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बाख्रा प्रवर्द्धन कार्यक्रम (रैनादेवी छहरा गाउँपालिका)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नयाँ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५.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बंगुर प्रबर्धन कार्यक्रम (तिनाउ गाउँपालिका)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नयाँ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६.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लक्षीत समुदाय विशेष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आयआर्जन वाख्रा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नयाँ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७.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प्वाष्टिक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पोखरी निर्माण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५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200 केजी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80.0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८.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बाख्रा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व्लक कार्यक्रम(निरन्तरता)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३४३००</a:t>
                      </a:r>
                      <a:r>
                        <a:rPr lang="ne-NP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के.जी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15435.0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04800" y="357851"/>
            <a:ext cx="1173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3200" dirty="0" smtClean="0">
                <a:solidFill>
                  <a:srgbClr val="FF0000"/>
                </a:solidFill>
                <a:cs typeface="Kalimati" panose="00000400000000000000" pitchFamily="2"/>
              </a:rPr>
              <a:t>आ</a:t>
            </a:r>
            <a:r>
              <a:rPr lang="en-US" sz="3200" dirty="0" smtClean="0">
                <a:solidFill>
                  <a:srgbClr val="FF0000"/>
                </a:solidFill>
                <a:cs typeface="Kalimati" panose="00000400000000000000" pitchFamily="2"/>
              </a:rPr>
              <a:t>.</a:t>
            </a:r>
            <a:r>
              <a:rPr lang="ne-NP" sz="3200" dirty="0" smtClean="0">
                <a:solidFill>
                  <a:srgbClr val="FF0000"/>
                </a:solidFill>
                <a:cs typeface="Kalimati" panose="00000400000000000000" pitchFamily="2"/>
              </a:rPr>
              <a:t>व</a:t>
            </a:r>
            <a:r>
              <a:rPr lang="en-US" sz="3200" dirty="0" smtClean="0">
                <a:solidFill>
                  <a:srgbClr val="FF0000"/>
                </a:solidFill>
                <a:cs typeface="Kalimati" panose="00000400000000000000" pitchFamily="2"/>
              </a:rPr>
              <a:t>. </a:t>
            </a:r>
            <a:r>
              <a:rPr lang="ne-NP" sz="3200" dirty="0" smtClean="0">
                <a:solidFill>
                  <a:srgbClr val="FF0000"/>
                </a:solidFill>
                <a:cs typeface="Kalimati" panose="00000400000000000000" pitchFamily="2"/>
              </a:rPr>
              <a:t>२०८</a:t>
            </a:r>
            <a:r>
              <a:rPr lang="ne-NP" sz="3200" dirty="0">
                <a:solidFill>
                  <a:srgbClr val="FF0000"/>
                </a:solidFill>
                <a:cs typeface="Kalimati" panose="00000400000000000000" pitchFamily="2"/>
              </a:rPr>
              <a:t>१</a:t>
            </a:r>
            <a:r>
              <a:rPr lang="en-US" sz="3200" dirty="0" smtClean="0">
                <a:solidFill>
                  <a:srgbClr val="FF0000"/>
                </a:solidFill>
                <a:cs typeface="Kalimati" panose="00000400000000000000" pitchFamily="2"/>
              </a:rPr>
              <a:t>/</a:t>
            </a:r>
            <a:r>
              <a:rPr lang="ne-NP" sz="3200" dirty="0" smtClean="0">
                <a:solidFill>
                  <a:srgbClr val="FF0000"/>
                </a:solidFill>
                <a:cs typeface="Kalimati" panose="00000400000000000000" pitchFamily="2"/>
              </a:rPr>
              <a:t>८२ मा संचालित कार्यक्रमहरुको अनुमानित उपलव्धी विवरण</a:t>
            </a:r>
            <a:endParaRPr lang="en-US" sz="3200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75236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6096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ne-NP" sz="2400" b="1" dirty="0" smtClean="0">
                <a:solidFill>
                  <a:schemeClr val="tx2"/>
                </a:solidFill>
                <a:cs typeface="Kalimati" panose="00000400000000000000" pitchFamily="2"/>
              </a:rPr>
              <a:t>नीति तथा कार्यक्रम अनुसारको प्रगति तथा उपलव्धी विवरण</a:t>
            </a:r>
            <a:endParaRPr lang="en-US" sz="2400" b="1" dirty="0">
              <a:solidFill>
                <a:schemeClr val="tx2"/>
              </a:solidFill>
              <a:cs typeface="Kalimati" panose="00000400000000000000" pitchFamily="2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670503"/>
              </p:ext>
            </p:extLst>
          </p:nvPr>
        </p:nvGraphicFramePr>
        <p:xfrm>
          <a:off x="381000" y="914400"/>
          <a:ext cx="11506199" cy="6183630"/>
        </p:xfrm>
        <a:graphic>
          <a:graphicData uri="http://schemas.openxmlformats.org/drawingml/2006/table">
            <a:tbl>
              <a:tblPr/>
              <a:tblGrid>
                <a:gridCol w="1830134"/>
                <a:gridCol w="3350033"/>
                <a:gridCol w="997658"/>
                <a:gridCol w="1081120"/>
                <a:gridCol w="4247254"/>
              </a:tblGrid>
              <a:tr h="53340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बजेट </a:t>
                      </a:r>
                      <a:r>
                        <a:rPr lang="ne-NP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</a:t>
                      </a: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 को </a:t>
                      </a:r>
                      <a:r>
                        <a:rPr lang="ne-NP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बुँदा नं.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बजेट </a:t>
                      </a: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वक्तव्य अनुसारको कार्यक्रम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लक्ष्य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प्रगती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उपलव्धी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29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विशेष सघन व्यावसायिक उत्पादन क्षेत्र विकास कार्यक्रम वाख्रा र वंगुर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 fontAlgn="ctr">
                        <a:buFont typeface="Wingdings" panose="05000000000000000000" pitchFamily="2" charset="2"/>
                        <a:buChar char="§"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२वटा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समुह मार्फत ४६ घरधुरी परिचालन भएका छन् ।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endParaRPr lang="ne-NP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marL="285750" indent="-285750" algn="just" fontAlgn="ctr">
                        <a:buFont typeface="Wingdings" panose="05000000000000000000" pitchFamily="2" charset="2"/>
                        <a:buChar char="§"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४६गोटा आधुनिक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वाख्रा/वंगुरका खोर निर्माण ,पशु सेवातालिम,५००वंगुर वाख्राहरुमा परजिवी नियन्त्रण कार्यक्रम र पशु आहाराको काम सम्पन्न ।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38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उत्पादनमा आधारित प्रोत्साहन अनुदान सहयोग कार्यक्रम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§"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१६ वटा सहकारी र १ वटा डेरि उद्योग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 1337 कृषक परिवार लाभान्वित भएको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58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३६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पशुपन्छीमा लाग्ने विभिन्न संक्रामक रोग नियन्त्रण (खोप)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§"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218898 गोटा गाईभैसी/भेंडावाख्रा/सुगुर वंगुर र कुकुरहरुलाई विभिन्न संक्रामक रोगहरुका विरुद्ध खोप लगाउने कार्य सम्पन्न </a:t>
                      </a:r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।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220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३७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दुधालु पशुहरुमा बाँझोपन निवारण 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४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४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§"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१६८ घर परिवार कृषकका २२४ गाईभैसीमा वाँझोपन निवारण सेवा सम्पन्न ।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220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३७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निःशुल्क कृत्रिम गर्भाधान कार्यक्रम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६०००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४५६०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§"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कूल प्रगति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मध्ये 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३73 गाईभैसीमा नि:शुल्क कृ.ग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सेवा संचालन भएको ।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86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08B5E65-8CE3-4719-A8DD-90C1CB1371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24DCFEF-EE9A-4A26-8313-18DD66C4BC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Rounded Rectangle 4">
            <a:extLst>
              <a:ext uri="{FF2B5EF4-FFF2-40B4-BE49-F238E27FC236}">
                <a16:creationId xmlns="" xmlns:a16="http://schemas.microsoft.com/office/drawing/2014/main" id="{B8285F1D-0040-4C20-B053-28C696596F92}"/>
              </a:ext>
            </a:extLst>
          </p:cNvPr>
          <p:cNvSpPr/>
          <p:nvPr/>
        </p:nvSpPr>
        <p:spPr>
          <a:xfrm>
            <a:off x="1348944" y="264405"/>
            <a:ext cx="9117080" cy="5980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अनुदान </a:t>
            </a:r>
            <a:r>
              <a:rPr lang="ne-NP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कार्यक्रममा सहभागिता </a:t>
            </a:r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विवरण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098EBDA7-446F-4A36-B39D-81EF61E3A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815925"/>
              </p:ext>
            </p:extLst>
          </p:nvPr>
        </p:nvGraphicFramePr>
        <p:xfrm>
          <a:off x="1600200" y="1124660"/>
          <a:ext cx="8305801" cy="4234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6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25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02571"/>
              </a:tblGrid>
              <a:tr h="4319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विवरण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ne-NP" sz="2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लाभग्राहीको</a:t>
                      </a:r>
                      <a:r>
                        <a:rPr lang="ne-NP" sz="24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विवरण</a:t>
                      </a:r>
                      <a:endParaRPr lang="ne-NP" sz="2400" b="1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ne-NP" sz="2400" b="1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0416">
                <a:tc vMerge="1">
                  <a:txBody>
                    <a:bodyPr/>
                    <a:lstStyle/>
                    <a:p>
                      <a:pPr algn="l" fontAlgn="ctr"/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कृषक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0416">
                <a:tc>
                  <a:txBody>
                    <a:bodyPr/>
                    <a:lstStyle/>
                    <a:p>
                      <a:pPr algn="l" fontAlgn="ctr"/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सहकारी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1९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1451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041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समूह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/</a:t>
                      </a: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समिति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५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121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041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उद्योग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/</a:t>
                      </a:r>
                      <a:r>
                        <a:rPr lang="ne-NP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कम्पनि</a:t>
                      </a:r>
                      <a:endParaRPr lang="ne-NP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041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निजि</a:t>
                      </a:r>
                      <a:r>
                        <a:rPr lang="ne-NP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डेरी</a:t>
                      </a:r>
                      <a:endParaRPr lang="ne-NP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1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14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0416">
                <a:tc>
                  <a:txBody>
                    <a:bodyPr/>
                    <a:lstStyle/>
                    <a:p>
                      <a:pPr algn="l" fontAlgn="ctr"/>
                      <a:r>
                        <a:rPr lang="ne-NP" dirty="0" smtClean="0">
                          <a:cs typeface="Kalimati" panose="00000400000000000000" pitchFamily="2"/>
                        </a:rPr>
                        <a:t>फर्म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/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 उद्यमी</a:t>
                      </a:r>
                      <a:endParaRPr lang="ne-NP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15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1१5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9063">
                <a:tc>
                  <a:txBody>
                    <a:bodyPr/>
                    <a:lstStyle/>
                    <a:p>
                      <a:pPr algn="l" fontAlgn="ctr"/>
                      <a:r>
                        <a:rPr lang="ne-NP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कृषक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7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cs typeface="Kalimati" panose="00000400000000000000" pitchFamily="2"/>
                        </a:rPr>
                        <a:t>7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0416">
                <a:tc>
                  <a:txBody>
                    <a:bodyPr/>
                    <a:lstStyle/>
                    <a:p>
                      <a:pPr algn="l" fontAlgn="ctr"/>
                      <a:r>
                        <a:rPr lang="ne-NP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अन्य</a:t>
                      </a:r>
                      <a:endParaRPr lang="ne-NP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13460409"/>
                  </a:ext>
                </a:extLst>
              </a:tr>
              <a:tr h="420416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147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1608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26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55472" y="304800"/>
            <a:ext cx="10081056" cy="838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अनुदानग्राहीले निर्माण गरेका भौतिक पूर्वाधार विवरण</a:t>
            </a:r>
          </a:p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</a:t>
            </a: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(</a:t>
            </a:r>
            <a:r>
              <a:rPr lang="ne-NP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आ</a:t>
            </a: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.</a:t>
            </a:r>
            <a:r>
              <a:rPr lang="ne-NP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व</a:t>
            </a: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.</a:t>
            </a:r>
            <a:r>
              <a:rPr lang="ne-NP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</a:t>
            </a:r>
            <a:r>
              <a:rPr lang="ne-NP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२०८१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/ </a:t>
            </a:r>
            <a:r>
              <a:rPr lang="ne-NP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८२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)</a:t>
            </a:r>
            <a:endParaRPr lang="ne-NP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233497"/>
              </p:ext>
            </p:extLst>
          </p:nvPr>
        </p:nvGraphicFramePr>
        <p:xfrm>
          <a:off x="2133600" y="1322868"/>
          <a:ext cx="7239000" cy="5212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81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60595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.</a:t>
                      </a:r>
                      <a:r>
                        <a:rPr lang="ne-NP" sz="2000" dirty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स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पूर्वाधार</a:t>
                      </a:r>
                      <a:r>
                        <a:rPr lang="ne-NP" sz="2000" baseline="0" dirty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 निर्माण</a:t>
                      </a:r>
                      <a:endParaRPr lang="en-US" sz="2000" dirty="0">
                        <a:solidFill>
                          <a:srgbClr val="FF0000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संख्या</a:t>
                      </a:r>
                      <a:endParaRPr lang="en-US" sz="2000" dirty="0">
                        <a:solidFill>
                          <a:srgbClr val="FF0000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कैफियत</a:t>
                      </a:r>
                      <a:endParaRPr lang="en-US" sz="2000" dirty="0">
                        <a:solidFill>
                          <a:srgbClr val="FF0000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5369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गोठ निर्माण तथा सुधार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805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बाख्राको खोर निर्माण तथा सुधार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५८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805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बंगुरको</a:t>
                      </a:r>
                      <a:r>
                        <a:rPr lang="ne-NP" sz="20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खोर निर्माण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३३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805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कुखुराक</a:t>
                      </a:r>
                      <a:r>
                        <a:rPr lang="ne-NP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ो खोर निर्माण</a:t>
                      </a:r>
                      <a:endParaRPr lang="en-US" sz="2000" dirty="0" smtClean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805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५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मासु</a:t>
                      </a:r>
                      <a:r>
                        <a:rPr lang="ne-NP" sz="20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पसल निर्माण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6160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६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जिउँदो माछा</a:t>
                      </a:r>
                      <a:r>
                        <a:rPr lang="ne-NP" sz="20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स्टल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निर्माण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805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पोखरी निर्माण हे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.</a:t>
                      </a:r>
                      <a:r>
                        <a:rPr lang="ne-NP" sz="2000" dirty="0" smtClean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/ संख्या</a:t>
                      </a:r>
                      <a:endParaRPr lang="en-US" sz="2000" dirty="0" smtClean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805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८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पोखरी मर्मत हे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.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805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९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प्राकृतिक जलासय मर्मत</a:t>
                      </a:r>
                      <a:r>
                        <a:rPr lang="ne-NP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सुधार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हे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.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805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१०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दाना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/</a:t>
                      </a:r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भुसा घर</a:t>
                      </a:r>
                      <a:r>
                        <a:rPr lang="ne-NP" sz="20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निर्माण </a:t>
                      </a:r>
                      <a:endParaRPr lang="en-US" sz="2000" dirty="0" smtClean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805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११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अन्य भए खुलाउने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8052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                    जम्माः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  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  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९२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C99CBA3-D3A2-46D0-B9BA-337953F4B8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71A02BE-BF4B-404C-9CB2-CF0A903AB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6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DEA67F2-2838-4496-8995-2103B66922DE}"/>
              </a:ext>
            </a:extLst>
          </p:cNvPr>
          <p:cNvSpPr txBox="1"/>
          <p:nvPr/>
        </p:nvSpPr>
        <p:spPr>
          <a:xfrm>
            <a:off x="2514600" y="332155"/>
            <a:ext cx="7315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2971800" algn="ctr"/>
                <a:tab pos="5943600" algn="r"/>
              </a:tabLst>
            </a:pPr>
            <a:r>
              <a:rPr lang="ne-NP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सांगठनिक </a:t>
            </a:r>
            <a:r>
              <a:rPr lang="ne-NP" sz="3200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संरचना</a:t>
            </a:r>
            <a:endParaRPr lang="en-US" sz="3200" b="1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Kalimati" panose="00000400000000000000" pitchFamily="2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2971800" algn="ctr"/>
                <a:tab pos="5943600" algn="r"/>
              </a:tabLst>
            </a:pPr>
            <a:r>
              <a:rPr lang="en-US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( </a:t>
            </a:r>
            <a:r>
              <a:rPr lang="ne-NP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हालको पदनाम अनुसार</a:t>
            </a:r>
            <a:r>
              <a:rPr lang="en-US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Kalimati" panose="00000400000000000000" pitchFamily="2"/>
              </a:rPr>
              <a:t> )</a:t>
            </a:r>
            <a:endParaRPr lang="en-US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D383B99E-6157-4C2A-A3A8-D4675140F2E3}"/>
              </a:ext>
            </a:extLst>
          </p:cNvPr>
          <p:cNvGrpSpPr/>
          <p:nvPr/>
        </p:nvGrpSpPr>
        <p:grpSpPr>
          <a:xfrm>
            <a:off x="37392" y="1603334"/>
            <a:ext cx="12117216" cy="3651332"/>
            <a:chOff x="37392" y="1284922"/>
            <a:chExt cx="12117216" cy="3651332"/>
          </a:xfrm>
        </p:grpSpPr>
        <p:sp>
          <p:nvSpPr>
            <p:cNvPr id="9" name="Text Box 2">
              <a:extLst>
                <a:ext uri="{FF2B5EF4-FFF2-40B4-BE49-F238E27FC236}">
                  <a16:creationId xmlns="" xmlns:a16="http://schemas.microsoft.com/office/drawing/2014/main" id="{EE752907-9BAA-4232-8DD9-8B6B6856A737}"/>
                </a:ext>
              </a:extLst>
            </p:cNvPr>
            <p:cNvSpPr txBox="1"/>
            <p:nvPr/>
          </p:nvSpPr>
          <p:spPr>
            <a:xfrm>
              <a:off x="3261362" y="1284922"/>
              <a:ext cx="7284716" cy="1026499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600" b="1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प्रमुख</a:t>
              </a:r>
              <a:endPara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6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मुख्य </a:t>
              </a:r>
              <a:r>
                <a:rPr lang="ne-NP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पशु विकास अधिकृत</a:t>
              </a:r>
              <a:r>
                <a:rPr lang="en-US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sz="16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मुख्य पशु चिकित्सक</a:t>
              </a:r>
              <a:endPara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अधिकृतस्तर नवौं</a:t>
              </a:r>
              <a:r>
                <a: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दशौं</a:t>
              </a:r>
              <a:endPara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</p:txBody>
        </p:sp>
        <p:sp>
          <p:nvSpPr>
            <p:cNvPr id="10" name="Text Box 6">
              <a:extLst>
                <a:ext uri="{FF2B5EF4-FFF2-40B4-BE49-F238E27FC236}">
                  <a16:creationId xmlns="" xmlns:a16="http://schemas.microsoft.com/office/drawing/2014/main" id="{DABC48EB-CD5C-439D-8AAA-18030A73D0F1}"/>
                </a:ext>
              </a:extLst>
            </p:cNvPr>
            <p:cNvSpPr txBox="1"/>
            <p:nvPr/>
          </p:nvSpPr>
          <p:spPr>
            <a:xfrm>
              <a:off x="37392" y="3428925"/>
              <a:ext cx="3088630" cy="1507329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ne-NP" sz="1400" b="1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पशु विकास तथा प्रविधि </a:t>
              </a:r>
              <a:r>
                <a:rPr lang="ne-NP" sz="1400" b="1" u="sng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प्र</a:t>
              </a:r>
              <a:r>
                <a:rPr lang="ne-NP" sz="1400" b="1" u="sng" dirty="0" smtClean="0"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सार</a:t>
              </a:r>
              <a:r>
                <a:rPr lang="ne-NP" sz="1400" b="1" u="sng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 </a:t>
              </a:r>
              <a:r>
                <a:rPr lang="ne-NP" sz="1400" b="1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शाखा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पशु विकास अधिकृत 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सातौं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आठौं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पशु सेवा </a:t>
              </a:r>
              <a:r>
                <a:rPr lang="ne-NP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अधिकृत (</a:t>
              </a:r>
              <a:r>
                <a:rPr lang="ne-NP" sz="1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छैटौं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सहायक 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पशु सेवा प्राविधिक 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चौथौं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</p:txBody>
        </p:sp>
        <p:sp>
          <p:nvSpPr>
            <p:cNvPr id="11" name="Text Box 8">
              <a:extLst>
                <a:ext uri="{FF2B5EF4-FFF2-40B4-BE49-F238E27FC236}">
                  <a16:creationId xmlns="" xmlns:a16="http://schemas.microsoft.com/office/drawing/2014/main" id="{FEB8EF04-A4F4-4D0E-AEFF-AA2AA53B1B41}"/>
                </a:ext>
              </a:extLst>
            </p:cNvPr>
            <p:cNvSpPr txBox="1"/>
            <p:nvPr/>
          </p:nvSpPr>
          <p:spPr>
            <a:xfrm>
              <a:off x="3126022" y="3428925"/>
              <a:ext cx="3088629" cy="1507329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ne-NP" sz="1400" b="1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मत्स्य विकास </a:t>
              </a:r>
              <a:r>
                <a:rPr lang="ne-NP" sz="1400" b="1" u="sng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शाखा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</p:txBody>
        </p:sp>
        <p:sp>
          <p:nvSpPr>
            <p:cNvPr id="12" name="Text Box 9">
              <a:extLst>
                <a:ext uri="{FF2B5EF4-FFF2-40B4-BE49-F238E27FC236}">
                  <a16:creationId xmlns="" xmlns:a16="http://schemas.microsoft.com/office/drawing/2014/main" id="{FE847E79-DFB4-456F-A133-A0CF8B6DC426}"/>
                </a:ext>
              </a:extLst>
            </p:cNvPr>
            <p:cNvSpPr txBox="1"/>
            <p:nvPr/>
          </p:nvSpPr>
          <p:spPr>
            <a:xfrm>
              <a:off x="6217925" y="3428925"/>
              <a:ext cx="3088629" cy="1501983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ne-NP" sz="1400" b="1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पशु चिकित्सा तथा प्रयोगशाला शाखा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पशु चिकित्सक सातौं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आठौं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पशु स्वास्थ प्राविधिक 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पाचौं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छैटौं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नायव पशु स्वास्थ प्राविधिक </a:t>
              </a:r>
              <a:r>
                <a:rPr lang="en-US" sz="1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sz="1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पाँचौ</a:t>
              </a:r>
              <a:r>
                <a:rPr lang="en-US" sz="1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</p:txBody>
        </p:sp>
        <p:sp>
          <p:nvSpPr>
            <p:cNvPr id="13" name="Text Box 10">
              <a:extLst>
                <a:ext uri="{FF2B5EF4-FFF2-40B4-BE49-F238E27FC236}">
                  <a16:creationId xmlns="" xmlns:a16="http://schemas.microsoft.com/office/drawing/2014/main" id="{CE4ED9E4-9104-476F-803E-AC5B03561C66}"/>
                </a:ext>
              </a:extLst>
            </p:cNvPr>
            <p:cNvSpPr txBox="1"/>
            <p:nvPr/>
          </p:nvSpPr>
          <p:spPr>
            <a:xfrm>
              <a:off x="9309828" y="3428925"/>
              <a:ext cx="2844780" cy="1501983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ne-NP" sz="1400" b="1" u="sng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प्रशासन शाखा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लेखापाल 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पाचौं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छैटौं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नायव सुब्वा 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पाचौं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/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छैटौं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कार्यालय सहयोगी 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श्रेणीविहिन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२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हलुका सवारी चालक 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(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श्रेणीविहिन</a:t>
              </a: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)</a:t>
              </a:r>
              <a:r>
                <a:rPr lang="ne-NP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Kalimati" panose="00000400000000000000" pitchFamily="2"/>
                </a:rPr>
                <a:t>- १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D2F46ED9-6AF9-413E-B113-6B0D76DE3C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1707" y="2870172"/>
              <a:ext cx="8964371" cy="2"/>
            </a:xfrm>
            <a:prstGeom prst="line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="" xmlns:a16="http://schemas.microsoft.com/office/drawing/2014/main" id="{DB5B059A-8C2E-4448-A9CE-A2DBED72F023}"/>
                </a:ext>
              </a:extLst>
            </p:cNvPr>
            <p:cNvCxnSpPr>
              <a:stCxn id="9" idx="2"/>
            </p:cNvCxnSpPr>
            <p:nvPr/>
          </p:nvCxnSpPr>
          <p:spPr>
            <a:xfrm>
              <a:off x="6903720" y="2311421"/>
              <a:ext cx="0" cy="5587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="" xmlns:a16="http://schemas.microsoft.com/office/drawing/2014/main" id="{5DFF5262-C427-45E2-9EEA-4BFB1C8D0092}"/>
                </a:ext>
              </a:extLst>
            </p:cNvPr>
            <p:cNvCxnSpPr/>
            <p:nvPr/>
          </p:nvCxnSpPr>
          <p:spPr>
            <a:xfrm>
              <a:off x="4632960" y="2849848"/>
              <a:ext cx="0" cy="5587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="" xmlns:a16="http://schemas.microsoft.com/office/drawing/2014/main" id="{E0A2C024-7C21-45FF-A340-57B6BE06DB76}"/>
                </a:ext>
              </a:extLst>
            </p:cNvPr>
            <p:cNvCxnSpPr/>
            <p:nvPr/>
          </p:nvCxnSpPr>
          <p:spPr>
            <a:xfrm>
              <a:off x="7889240" y="2849847"/>
              <a:ext cx="0" cy="5587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="" xmlns:a16="http://schemas.microsoft.com/office/drawing/2014/main" id="{5BEE3A66-ADCA-42C2-AD06-4161807752F0}"/>
                </a:ext>
              </a:extLst>
            </p:cNvPr>
            <p:cNvCxnSpPr/>
            <p:nvPr/>
          </p:nvCxnSpPr>
          <p:spPr>
            <a:xfrm>
              <a:off x="1581707" y="2870172"/>
              <a:ext cx="0" cy="5587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="" xmlns:a16="http://schemas.microsoft.com/office/drawing/2014/main" id="{980E191E-FDB9-440F-83B6-4AEB754879DA}"/>
                </a:ext>
              </a:extLst>
            </p:cNvPr>
            <p:cNvCxnSpPr/>
            <p:nvPr/>
          </p:nvCxnSpPr>
          <p:spPr>
            <a:xfrm>
              <a:off x="10546078" y="2870172"/>
              <a:ext cx="0" cy="5587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BACB7B1E-A832-4446-A22B-F64BDF4483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4556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E725385C-E8F8-4EAC-8374-5BBBB2AE7C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27784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0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414633" y="228600"/>
            <a:ext cx="10081056" cy="8266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अनुदानग्राहीले खरिद गरेका मेशिनरी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/</a:t>
            </a:r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उपकरण 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(</a:t>
            </a:r>
            <a:r>
              <a:rPr lang="ne-NP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आ</a:t>
            </a: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.</a:t>
            </a:r>
            <a:r>
              <a:rPr lang="ne-NP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व</a:t>
            </a: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. </a:t>
            </a:r>
            <a:r>
              <a:rPr lang="ne-NP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२०८१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/</a:t>
            </a:r>
            <a:r>
              <a:rPr lang="ne-NP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८२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)</a:t>
            </a:r>
            <a:r>
              <a:rPr lang="ne-NP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</a:t>
            </a:r>
            <a:endParaRPr lang="ne-NP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324964"/>
              </p:ext>
            </p:extLst>
          </p:nvPr>
        </p:nvGraphicFramePr>
        <p:xfrm>
          <a:off x="1219200" y="990600"/>
          <a:ext cx="6934201" cy="5747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2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265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21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92170"/>
              </a:tblGrid>
              <a:tr h="425186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.</a:t>
                      </a:r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Kalimati" pitchFamily="2"/>
                          <a:cs typeface="Kalimati" pitchFamily="2"/>
                        </a:rPr>
                        <a:t>मेशिनरी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संख्या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कैफियत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गोवर प्रशोधन</a:t>
                      </a:r>
                      <a:r>
                        <a:rPr lang="ne-NP" sz="18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मेसिन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चिलिङ्ग</a:t>
                      </a:r>
                      <a:r>
                        <a:rPr lang="ne-NP" sz="1800" baseline="0" dirty="0">
                          <a:cs typeface="Kalimati" panose="00000400000000000000" pitchFamily="2"/>
                        </a:rPr>
                        <a:t> भ्याट सेट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0902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पम्पसेट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मिल्क एनालाईजर</a:t>
                      </a:r>
                      <a:r>
                        <a:rPr lang="ne-NP" sz="1800" baseline="0" dirty="0">
                          <a:cs typeface="Kalimati" panose="00000400000000000000" pitchFamily="2"/>
                        </a:rPr>
                        <a:t> 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५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फ्रिज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६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च्याफकटर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1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काउ</a:t>
                      </a:r>
                      <a:r>
                        <a:rPr lang="ne-NP" sz="1800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म्याट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८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डिफ्रिज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55144330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९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ईरिक्सा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57345037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१० 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मोटर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76159457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११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एरिएटर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02898490"/>
                  </a:ext>
                </a:extLst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१२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पेलेटिङ्ग मेसिन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१३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ग्रेण्डिङ्ग मेसिन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9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3956"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१४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अन्य भए खुलाउने</a:t>
                      </a:r>
                      <a:endParaRPr lang="en-US" sz="18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D5E2CB7-D47E-4165-8AEB-599BE3F9C5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ADBCC9F-1B36-48AC-B1B7-79DA88E22D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7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6" name="Rounded Rectangle 9">
            <a:extLst>
              <a:ext uri="{FF2B5EF4-FFF2-40B4-BE49-F238E27FC236}">
                <a16:creationId xmlns="" xmlns:a16="http://schemas.microsoft.com/office/drawing/2014/main" id="{806AEF41-E7FC-49B3-803A-54E5628B91DD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115108"/>
            <a:ext cx="10515600" cy="547595"/>
          </a:xfrm>
        </p:spPr>
        <p:txBody>
          <a:bodyPr>
            <a:noAutofit/>
          </a:bodyPr>
          <a:lstStyle/>
          <a:p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बाली वस्तु विशेष सघन </a:t>
            </a:r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व्यावसायिक </a:t>
            </a:r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उत्पादन क्षेत्र विकास कार्यक्रम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830158"/>
              </p:ext>
            </p:extLst>
          </p:nvPr>
        </p:nvGraphicFramePr>
        <p:xfrm>
          <a:off x="304800" y="1808642"/>
          <a:ext cx="11506202" cy="45050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5641"/>
                <a:gridCol w="1196729"/>
                <a:gridCol w="734630"/>
                <a:gridCol w="990600"/>
                <a:gridCol w="2057400"/>
                <a:gridCol w="1066800"/>
                <a:gridCol w="1134215"/>
                <a:gridCol w="1196729"/>
                <a:gridCol w="1196729"/>
                <a:gridCol w="1196729"/>
              </a:tblGrid>
              <a:tr h="505808"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स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वालिवस्तु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लक्ष्य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प्रगती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संचालित कृयाकलापहरु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लाभान्वित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घरधुरी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baseline="0" dirty="0" smtClean="0">
                          <a:cs typeface="Kalimati" panose="00000400000000000000" pitchFamily="2"/>
                        </a:rPr>
                        <a:t>कार्यक्रममा समेटिएको</a:t>
                      </a:r>
                    </a:p>
                    <a:p>
                      <a:pPr algn="ctr"/>
                      <a:r>
                        <a:rPr lang="ne-NP" baseline="0" dirty="0" smtClean="0">
                          <a:cs typeface="Kalimati" panose="00000400000000000000" pitchFamily="2"/>
                        </a:rPr>
                        <a:t>पशु संख्या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उपलव्धी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52889"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रोजगारी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आम्दानी</a:t>
                      </a:r>
                    </a:p>
                  </a:txBody>
                  <a:tcPr marL="6350" marR="6350" marT="6350" marB="0" anchor="ctr"/>
                </a:tc>
              </a:tr>
              <a:tr h="505808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वाख्रा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२३ खोर </a:t>
                      </a:r>
                    </a:p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४ विउ वोका वितरण/आहारा तालिम औषधि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578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1254598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वंगुर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२३ खोर निर्माण,</a:t>
                      </a:r>
                    </a:p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४ विउ वोका वितरण/आहारा तालिम औषधि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72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873038">
                <a:tc gridSpan="5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46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650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46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370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6" name="Rounded Rectangle 9">
            <a:extLst>
              <a:ext uri="{FF2B5EF4-FFF2-40B4-BE49-F238E27FC236}">
                <a16:creationId xmlns="" xmlns:a16="http://schemas.microsoft.com/office/drawing/2014/main" id="{806AEF41-E7FC-49B3-803A-54E5628B91DD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115108"/>
            <a:ext cx="10515600" cy="547595"/>
          </a:xfrm>
        </p:spPr>
        <p:txBody>
          <a:bodyPr>
            <a:noAutofit/>
          </a:bodyPr>
          <a:lstStyle/>
          <a:p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लक्षित समुदाय विशेष आय आर्जन कार्यक्रम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539205"/>
              </p:ext>
            </p:extLst>
          </p:nvPr>
        </p:nvGraphicFramePr>
        <p:xfrm>
          <a:off x="304800" y="1808642"/>
          <a:ext cx="11506202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0"/>
                <a:gridCol w="990600"/>
                <a:gridCol w="685800"/>
                <a:gridCol w="990600"/>
                <a:gridCol w="2362200"/>
                <a:gridCol w="1066800"/>
                <a:gridCol w="1134215"/>
                <a:gridCol w="1196729"/>
                <a:gridCol w="1196729"/>
                <a:gridCol w="1196729"/>
              </a:tblGrid>
              <a:tr h="505808"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स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वालिवस्तु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लक्ष्य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प्रगती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संचालित कृयाकलापहरु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लाभान्वित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घरधुरी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baseline="0" dirty="0" smtClean="0">
                          <a:cs typeface="Kalimati" panose="00000400000000000000" pitchFamily="2"/>
                        </a:rPr>
                        <a:t>वितरण गरिएको पशुपन्छी संख्या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उपलव्धी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52889"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रोजगारी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आम्दानी</a:t>
                      </a:r>
                    </a:p>
                  </a:txBody>
                  <a:tcPr marL="6350" marR="6350" marT="6350" marB="0" anchor="ctr"/>
                </a:tc>
              </a:tr>
              <a:tr h="505808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बाख्रा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बिउका लागि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पाठी र वोका वितरण/तालिम / ‍औषधि तथा आहारा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127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32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6" name="Rounded Rectangle 9">
            <a:extLst>
              <a:ext uri="{FF2B5EF4-FFF2-40B4-BE49-F238E27FC236}">
                <a16:creationId xmlns="" xmlns:a16="http://schemas.microsoft.com/office/drawing/2014/main" id="{806AEF41-E7FC-49B3-803A-54E5628B91DD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115108"/>
            <a:ext cx="10515600" cy="547595"/>
          </a:xfrm>
        </p:spPr>
        <p:txBody>
          <a:bodyPr>
            <a:noAutofit/>
          </a:bodyPr>
          <a:lstStyle/>
          <a:p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व्लक विकास कार्यक्रम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839289"/>
              </p:ext>
            </p:extLst>
          </p:nvPr>
        </p:nvGraphicFramePr>
        <p:xfrm>
          <a:off x="304800" y="1808642"/>
          <a:ext cx="11429997" cy="43477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5597"/>
                <a:gridCol w="1326800"/>
                <a:gridCol w="1326800"/>
                <a:gridCol w="1326800"/>
                <a:gridCol w="1326800"/>
                <a:gridCol w="1040003"/>
                <a:gridCol w="1613597"/>
                <a:gridCol w="1434403"/>
                <a:gridCol w="1219197"/>
              </a:tblGrid>
              <a:tr h="505808"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स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वालिवस्तु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baseline="0" dirty="0" smtClean="0">
                          <a:cs typeface="Kalimati" panose="00000400000000000000" pitchFamily="2"/>
                        </a:rPr>
                        <a:t>कार्यक्रममा समेटिएको</a:t>
                      </a:r>
                    </a:p>
                    <a:p>
                      <a:pPr algn="ctr"/>
                      <a:r>
                        <a:rPr lang="ne-NP" baseline="0" dirty="0" smtClean="0">
                          <a:cs typeface="Kalimati" panose="00000400000000000000" pitchFamily="2"/>
                        </a:rPr>
                        <a:t>पशु संख्या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संचालित कृयाकलापहरु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लाभान्वित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घरधुरी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baseline="0" dirty="0" smtClean="0">
                          <a:cs typeface="Kalimati" panose="00000400000000000000" pitchFamily="2"/>
                        </a:rPr>
                        <a:t>वितरण गरिएको पशुपन्छी संख्या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उपलव्धी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04950"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रोजगारी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आम्दानी हा.मा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/>
                </a:tc>
              </a:tr>
              <a:tr h="505808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बाख्रा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२4 खोर </a:t>
                      </a:r>
                    </a:p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 विउ वोका वितरण/आहारा तालिम प्राविधिक प्याकेज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100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34300के.जी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15435.0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873038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100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34300के.जी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15435.0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002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6" name="Rounded Rectangle 9">
            <a:extLst>
              <a:ext uri="{FF2B5EF4-FFF2-40B4-BE49-F238E27FC236}">
                <a16:creationId xmlns="" xmlns:a16="http://schemas.microsoft.com/office/drawing/2014/main" id="{806AEF41-E7FC-49B3-803A-54E5628B91DD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115108"/>
            <a:ext cx="10515600" cy="547595"/>
          </a:xfrm>
        </p:spPr>
        <p:txBody>
          <a:bodyPr>
            <a:noAutofit/>
          </a:bodyPr>
          <a:lstStyle/>
          <a:p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प्रवर्द्धन कार्यक्रम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975528"/>
              </p:ext>
            </p:extLst>
          </p:nvPr>
        </p:nvGraphicFramePr>
        <p:xfrm>
          <a:off x="304800" y="1808642"/>
          <a:ext cx="11429997" cy="47135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5597"/>
                <a:gridCol w="1326800"/>
                <a:gridCol w="1326800"/>
                <a:gridCol w="1483803"/>
                <a:gridCol w="1169797"/>
                <a:gridCol w="1326800"/>
                <a:gridCol w="1326800"/>
                <a:gridCol w="1326800"/>
                <a:gridCol w="1326800"/>
              </a:tblGrid>
              <a:tr h="505808"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स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वालिवस्तु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baseline="0" dirty="0" smtClean="0">
                          <a:cs typeface="Kalimati" panose="00000400000000000000" pitchFamily="2"/>
                        </a:rPr>
                        <a:t>कार्यक्रममा समेटिएको</a:t>
                      </a:r>
                    </a:p>
                    <a:p>
                      <a:pPr algn="ctr"/>
                      <a:r>
                        <a:rPr lang="ne-NP" baseline="0" dirty="0" smtClean="0">
                          <a:cs typeface="Kalimati" panose="00000400000000000000" pitchFamily="2"/>
                        </a:rPr>
                        <a:t>पशु संख्या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संचालित कृयाकलापहरु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लाभान्वित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घरधुरी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baseline="0" dirty="0" smtClean="0">
                          <a:cs typeface="Kalimati" panose="00000400000000000000" pitchFamily="2"/>
                        </a:rPr>
                        <a:t>वितरण गरिएको पशुपन्छी संख्या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उपलव्धी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04950"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रोजगारी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आम्दानी</a:t>
                      </a:r>
                    </a:p>
                  </a:txBody>
                  <a:tcPr marL="6350" marR="6350" marT="6350" marB="0" anchor="ctr"/>
                </a:tc>
              </a:tr>
              <a:tr h="505808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बाख्रा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खोर निर्माण / विउकालागि वोका खरिद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34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नयाँ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05808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बंगुर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खोर निर्माण / विउकालागि वंगुरका पाठापाठी खरिद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35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1५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6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नयाँ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873038">
                <a:tc gridSpan="4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69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17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62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6" name="Rounded Rectangle 9">
            <a:extLst>
              <a:ext uri="{FF2B5EF4-FFF2-40B4-BE49-F238E27FC236}">
                <a16:creationId xmlns="" xmlns:a16="http://schemas.microsoft.com/office/drawing/2014/main" id="{806AEF41-E7FC-49B3-803A-54E5628B91DD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115108"/>
            <a:ext cx="10515600" cy="547595"/>
          </a:xfrm>
        </p:spPr>
        <p:txBody>
          <a:bodyPr>
            <a:noAutofit/>
          </a:bodyPr>
          <a:lstStyle/>
          <a:p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मत्स्य विकास कार्यक्रम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26356"/>
              </p:ext>
            </p:extLst>
          </p:nvPr>
        </p:nvGraphicFramePr>
        <p:xfrm>
          <a:off x="304800" y="1808642"/>
          <a:ext cx="11429997" cy="18489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5597"/>
                <a:gridCol w="1326800"/>
                <a:gridCol w="1326800"/>
                <a:gridCol w="1026603"/>
                <a:gridCol w="1524000"/>
                <a:gridCol w="1429797"/>
                <a:gridCol w="1326800"/>
                <a:gridCol w="1326800"/>
                <a:gridCol w="1326800"/>
              </a:tblGrid>
              <a:tr h="505808"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sz="1800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dirty="0" smtClean="0">
                          <a:cs typeface="Kalimati" panose="00000400000000000000" pitchFamily="2"/>
                        </a:rPr>
                        <a:t>स</a:t>
                      </a:r>
                      <a:r>
                        <a:rPr lang="en-US" sz="1800" dirty="0" smtClean="0">
                          <a:cs typeface="Kalimati" panose="00000400000000000000" pitchFamily="2"/>
                        </a:rPr>
                        <a:t>.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कार्यक्रमको विवरण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baseline="0" dirty="0" smtClean="0">
                          <a:cs typeface="Kalimati" panose="00000400000000000000" pitchFamily="2"/>
                        </a:rPr>
                        <a:t>लक्ष्य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प्रगती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लाभान्वित</a:t>
                      </a:r>
                      <a:r>
                        <a:rPr lang="ne-NP" sz="1800" baseline="0" dirty="0" smtClean="0">
                          <a:cs typeface="Kalimati" panose="00000400000000000000" pitchFamily="2"/>
                        </a:rPr>
                        <a:t> घरधुरी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1800" baseline="0" dirty="0" smtClean="0">
                          <a:cs typeface="Kalimati" panose="00000400000000000000" pitchFamily="2"/>
                        </a:rPr>
                        <a:t>कृयाकलापहरु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e-NP" sz="1800" dirty="0" smtClean="0">
                          <a:cs typeface="Kalimati" panose="00000400000000000000" pitchFamily="2"/>
                        </a:rPr>
                        <a:t>उपलव्धी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28750"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रोजगारी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आम्दानी ह.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/>
                </a:tc>
              </a:tr>
              <a:tr h="505808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प्लाष्टिक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पोखरी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५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 गोटा प्लाष्टीक पोखरी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200के.जी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80.0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61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913" y="860010"/>
            <a:ext cx="11374393" cy="547595"/>
          </a:xfrm>
        </p:spPr>
        <p:txBody>
          <a:bodyPr>
            <a:noAutofit/>
          </a:bodyPr>
          <a:lstStyle/>
          <a:p>
            <a:r>
              <a:rPr lang="ne-NP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पोषण सुधारको लागि ग्रामिण कुखुरा पालन कार्यक्रम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ne-NP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फार्म तथा जिल्लाबाट संचालित कार्यक्रमहरु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9">
            <a:extLst>
              <a:ext uri="{FF2B5EF4-FFF2-40B4-BE49-F238E27FC236}">
                <a16:creationId xmlns="" xmlns:a16="http://schemas.microsoft.com/office/drawing/2014/main" id="{D7B2AA29-42ED-4A62-9F88-EF8D8FA04233}"/>
              </a:ext>
            </a:extLst>
          </p:cNvPr>
          <p:cNvSpPr/>
          <p:nvPr/>
        </p:nvSpPr>
        <p:spPr>
          <a:xfrm>
            <a:off x="978163" y="-51782"/>
            <a:ext cx="10235674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उपलब्धिहरु </a:t>
            </a:r>
            <a:r>
              <a:rPr lang="ne-NP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(आ.व. </a:t>
            </a:r>
            <a:r>
              <a:rPr lang="ne-NP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२०८१/८२)</a:t>
            </a:r>
            <a:endParaRPr lang="ne-NP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593EE98-D4D3-44D4-B547-3BD5947CF1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33CE435-F5DA-4AB8-9ED4-C69E48ED3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617550"/>
              </p:ext>
            </p:extLst>
          </p:nvPr>
        </p:nvGraphicFramePr>
        <p:xfrm>
          <a:off x="283226" y="1884999"/>
          <a:ext cx="11625548" cy="30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2914"/>
                <a:gridCol w="769904"/>
                <a:gridCol w="1000875"/>
                <a:gridCol w="1770779"/>
                <a:gridCol w="1539808"/>
                <a:gridCol w="1770779"/>
                <a:gridCol w="1032490"/>
                <a:gridCol w="1447800"/>
                <a:gridCol w="1600199"/>
              </a:tblGrid>
              <a:tr h="381002"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स</a:t>
                      </a:r>
                      <a:r>
                        <a:rPr lang="en-US" baseline="0" dirty="0" smtClean="0">
                          <a:cs typeface="Kalimati" panose="00000400000000000000" pitchFamily="2"/>
                        </a:rPr>
                        <a:t>.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लक्ष्य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प्रगती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कार्यक्रम संचालन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भएको स्थान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लाभान्वित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कृषक 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वितरण गरिएका कुखुरा 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उपलब्धी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81000"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रोजगारी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उत्पादन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आम्दानी रु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/>
                </a:tc>
              </a:tr>
              <a:tr h="611306">
                <a:tc rowSpan="2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रिव्दीकोट गा.पा.-६ ,ठिमुरे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२५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1250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2000 गोटा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36000.0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731518"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रैनादेवी छहरा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गा.पा.-३ भुवनपोखरी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२५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1250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9500 गोटा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171000.0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731518">
                <a:tc gridSpan="4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2500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11500गोटा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207000.0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45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9779"/>
            <a:ext cx="6564775" cy="589823"/>
          </a:xfrm>
        </p:spPr>
        <p:txBody>
          <a:bodyPr>
            <a:noAutofit/>
          </a:bodyPr>
          <a:lstStyle/>
          <a:p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आवश्यकतामा </a:t>
            </a:r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आधारित पशुपन्छी विकास कार्यक्रम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sp>
        <p:nvSpPr>
          <p:cNvPr id="18" name="Rounded Rectangle 9">
            <a:extLst>
              <a:ext uri="{FF2B5EF4-FFF2-40B4-BE49-F238E27FC236}">
                <a16:creationId xmlns="" xmlns:a16="http://schemas.microsoft.com/office/drawing/2014/main" id="{C7ED7789-4220-47CE-88D7-9F9790754FFE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816841"/>
              </p:ext>
            </p:extLst>
          </p:nvPr>
        </p:nvGraphicFramePr>
        <p:xfrm>
          <a:off x="235296" y="1585142"/>
          <a:ext cx="11506200" cy="36768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199"/>
                <a:gridCol w="4830590"/>
                <a:gridCol w="2524286"/>
                <a:gridCol w="1656562"/>
                <a:gridCol w="1656563"/>
              </a:tblGrid>
              <a:tr h="412039"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cs typeface="Kalimati" panose="00000400000000000000" pitchFamily="2"/>
                        </a:rPr>
                        <a:t>क्र सं</a:t>
                      </a:r>
                      <a:endParaRPr lang="en-US" sz="2000" b="1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cs typeface="Kalimati" panose="00000400000000000000" pitchFamily="2"/>
                        </a:rPr>
                        <a:t>कृषकको</a:t>
                      </a:r>
                      <a:r>
                        <a:rPr lang="ne-NP" sz="2000" b="1" baseline="0" dirty="0" smtClean="0">
                          <a:cs typeface="Kalimati" panose="00000400000000000000" pitchFamily="2"/>
                        </a:rPr>
                        <a:t> नाम र ठेगाना</a:t>
                      </a:r>
                      <a:endParaRPr lang="en-US" sz="2000" b="1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cs typeface="Kalimati" panose="00000400000000000000" pitchFamily="2"/>
                        </a:rPr>
                        <a:t>सामाग्री विवरण</a:t>
                      </a:r>
                      <a:endParaRPr lang="en-US" sz="2000" b="1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cs typeface="Kalimati" panose="00000400000000000000" pitchFamily="2"/>
                        </a:rPr>
                        <a:t>रकम</a:t>
                      </a:r>
                      <a:endParaRPr lang="en-US" sz="2000" b="1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cs typeface="Kalimati" panose="00000400000000000000" pitchFamily="2"/>
                        </a:rPr>
                        <a:t>कैफियत</a:t>
                      </a:r>
                      <a:endParaRPr lang="en-US" sz="2000" b="1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14976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dirty="0" smtClean="0">
                          <a:cs typeface="Kalimati" panose="00000400000000000000" pitchFamily="2"/>
                        </a:rPr>
                        <a:t>बावुराम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पाण्डे तानसेन-१०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कम्वाईन मिल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40000.0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dirty="0" smtClean="0">
                          <a:cs typeface="Kalimati" panose="00000400000000000000" pitchFamily="2"/>
                        </a:rPr>
                        <a:t>पम्पा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पाण्डे तानसेन-७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कम्वाईन मिल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mtClean="0">
                          <a:cs typeface="Kalimati" panose="00000400000000000000" pitchFamily="2"/>
                        </a:rPr>
                        <a:t>40000.0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३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dirty="0" smtClean="0">
                          <a:cs typeface="Kalimati" panose="00000400000000000000" pitchFamily="2"/>
                        </a:rPr>
                        <a:t>नन्दीसरा आले तिनाउ-५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विउ वोका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mtClean="0">
                          <a:cs typeface="Kalimati" panose="00000400000000000000" pitchFamily="2"/>
                        </a:rPr>
                        <a:t>40000.0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dirty="0" smtClean="0">
                          <a:cs typeface="Kalimati" panose="00000400000000000000" pitchFamily="2"/>
                        </a:rPr>
                        <a:t>राना रामपुर-२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कम्वाईन मिल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mtClean="0">
                          <a:cs typeface="Kalimati" panose="00000400000000000000" pitchFamily="2"/>
                        </a:rPr>
                        <a:t>40000.0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५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dirty="0" smtClean="0">
                          <a:cs typeface="Kalimati" panose="00000400000000000000" pitchFamily="2"/>
                        </a:rPr>
                        <a:t>अर्जुन कुवर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रिव्दीकोट -७ बतासे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च्याफ कटर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mtClean="0">
                          <a:cs typeface="Kalimati" panose="00000400000000000000" pitchFamily="2"/>
                        </a:rPr>
                        <a:t>40000.0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६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dirty="0" smtClean="0">
                          <a:cs typeface="Kalimati" panose="00000400000000000000" pitchFamily="2"/>
                        </a:rPr>
                        <a:t>माया पौडेल तानसेन-१०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विउ वोका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mtClean="0">
                          <a:cs typeface="Kalimati" panose="00000400000000000000" pitchFamily="2"/>
                        </a:rPr>
                        <a:t>40000.0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e-NP" dirty="0" smtClean="0">
                          <a:cs typeface="Kalimati" panose="00000400000000000000" pitchFamily="2"/>
                        </a:rPr>
                        <a:t>भिमलाल अधिकारी रिव्दीकोट-२ देउराली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तार जाली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40000.0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167640">
                <a:tc gridSpan="3">
                  <a:txBody>
                    <a:bodyPr/>
                    <a:lstStyle/>
                    <a:p>
                      <a:pPr algn="ctr"/>
                      <a:r>
                        <a:rPr lang="ne-NP" b="1" dirty="0" smtClean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जम्मा </a:t>
                      </a:r>
                      <a:r>
                        <a:rPr lang="ne-NP" b="1" dirty="0" smtClean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रकम रु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.</a:t>
                      </a:r>
                      <a:endParaRPr lang="en-US" b="1" dirty="0">
                        <a:solidFill>
                          <a:srgbClr val="FF0000"/>
                        </a:solidFill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b="1" dirty="0" smtClean="0">
                          <a:solidFill>
                            <a:srgbClr val="FF0000"/>
                          </a:solidFill>
                          <a:cs typeface="Kalimati" panose="00000400000000000000" pitchFamily="2"/>
                        </a:rPr>
                        <a:t>280000.0</a:t>
                      </a:r>
                      <a:endParaRPr lang="en-US" b="1" dirty="0">
                        <a:solidFill>
                          <a:srgbClr val="FF0000"/>
                        </a:solidFill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25318" y="5715000"/>
            <a:ext cx="1059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solidFill>
                  <a:srgbClr val="FF0000"/>
                </a:solidFill>
                <a:cs typeface="Kalimati" panose="00000400000000000000" pitchFamily="2"/>
              </a:rPr>
              <a:t>उपलब्धीहरुः</a:t>
            </a:r>
            <a:r>
              <a:rPr lang="ne-NP" dirty="0" smtClean="0">
                <a:cs typeface="Kalimati" panose="00000400000000000000" pitchFamily="2"/>
              </a:rPr>
              <a:t> -</a:t>
            </a:r>
            <a:r>
              <a:rPr lang="ne-NP" b="1" dirty="0" smtClean="0">
                <a:cs typeface="Kalimati" panose="00000400000000000000" pitchFamily="2"/>
              </a:rPr>
              <a:t>वाख्राहरुमा नश्ल सुधार हुनेछ । फार्ममा नै दाना तयार गरि पोषण सुधार हुने छ ।</a:t>
            </a:r>
            <a:r>
              <a:rPr lang="ne-NP" b="1" dirty="0">
                <a:cs typeface="Kalimati" panose="00000400000000000000" pitchFamily="2"/>
              </a:rPr>
              <a:t> </a:t>
            </a:r>
            <a:r>
              <a:rPr lang="ne-NP" b="1" dirty="0" smtClean="0">
                <a:cs typeface="Kalimati" panose="00000400000000000000" pitchFamily="2"/>
              </a:rPr>
              <a:t>खोरमा  जैविक सुरक्षामा </a:t>
            </a:r>
            <a:r>
              <a:rPr lang="ne-NP" b="1" dirty="0" smtClean="0">
                <a:cs typeface="Kalimati" panose="00000400000000000000" pitchFamily="2"/>
              </a:rPr>
              <a:t>मद्दत</a:t>
            </a:r>
            <a:r>
              <a:rPr lang="ne-NP" b="1" dirty="0" smtClean="0">
                <a:cs typeface="Kalimati" panose="00000400000000000000" pitchFamily="2"/>
              </a:rPr>
              <a:t> पुग्नेछ </a:t>
            </a:r>
            <a:r>
              <a:rPr lang="ne-NP" b="1" dirty="0" smtClean="0">
                <a:cs typeface="Kalimati" panose="00000400000000000000" pitchFamily="2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0842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685800"/>
            <a:ext cx="6705600" cy="990600"/>
          </a:xfrm>
        </p:spPr>
        <p:txBody>
          <a:bodyPr>
            <a:noAutofit/>
          </a:bodyPr>
          <a:lstStyle/>
          <a:p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प्रतिफलमा आधारित प्रोत्साहन अनुदान </a:t>
            </a:r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वितरण </a:t>
            </a:r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कार्यक्रम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="" xmlns:a16="http://schemas.microsoft.com/office/drawing/2014/main" id="{A128895B-CB29-491E-A3E3-AE15055A43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121231"/>
              </p:ext>
            </p:extLst>
          </p:nvPr>
        </p:nvGraphicFramePr>
        <p:xfrm>
          <a:off x="844418" y="1479729"/>
          <a:ext cx="9753600" cy="2497787"/>
        </p:xfrm>
        <a:graphic>
          <a:graphicData uri="http://schemas.openxmlformats.org/drawingml/2006/table">
            <a:tbl>
              <a:tblPr/>
              <a:tblGrid>
                <a:gridCol w="1546627">
                  <a:extLst>
                    <a:ext uri="{9D8B030D-6E8A-4147-A177-3AD203B41FA5}">
                      <a16:colId xmlns="" xmlns:a16="http://schemas.microsoft.com/office/drawing/2014/main" val="3926788"/>
                    </a:ext>
                  </a:extLst>
                </a:gridCol>
                <a:gridCol w="3625232">
                  <a:extLst>
                    <a:ext uri="{9D8B030D-6E8A-4147-A177-3AD203B41FA5}">
                      <a16:colId xmlns="" xmlns:a16="http://schemas.microsoft.com/office/drawing/2014/main" val="2344098657"/>
                    </a:ext>
                  </a:extLst>
                </a:gridCol>
                <a:gridCol w="1560714">
                  <a:extLst>
                    <a:ext uri="{9D8B030D-6E8A-4147-A177-3AD203B41FA5}">
                      <a16:colId xmlns="" xmlns:a16="http://schemas.microsoft.com/office/drawing/2014/main" val="331554345"/>
                    </a:ext>
                  </a:extLst>
                </a:gridCol>
                <a:gridCol w="3021027">
                  <a:extLst>
                    <a:ext uri="{9D8B030D-6E8A-4147-A177-3AD203B41FA5}">
                      <a16:colId xmlns="" xmlns:a16="http://schemas.microsoft.com/office/drawing/2014/main" val="4038423326"/>
                    </a:ext>
                  </a:extLst>
                </a:gridCol>
              </a:tblGrid>
              <a:tr h="85234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विवरण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भुक्तानी भएको रकम </a:t>
                      </a:r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रु.हजारमा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प्रतिशत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लाभान्वित संख्या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98338675"/>
                  </a:ext>
                </a:extLst>
              </a:tr>
              <a:tr h="718825">
                <a:tc>
                  <a:txBody>
                    <a:bodyPr/>
                    <a:lstStyle/>
                    <a:p>
                      <a:pPr algn="l" fontAlgn="ctr"/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दुध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922.50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23.06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1337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77727551"/>
                  </a:ext>
                </a:extLst>
              </a:tr>
              <a:tr h="463311">
                <a:tc>
                  <a:txBody>
                    <a:bodyPr/>
                    <a:lstStyle/>
                    <a:p>
                      <a:pPr algn="l" fontAlgn="ctr"/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मासु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3076.524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76.91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53258702"/>
                  </a:ext>
                </a:extLst>
              </a:tr>
              <a:tr h="463311">
                <a:tc>
                  <a:txBody>
                    <a:bodyPr/>
                    <a:lstStyle/>
                    <a:p>
                      <a:pPr algn="l" fontAlgn="ctr"/>
                      <a:r>
                        <a:rPr lang="ne-NP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3999.024</a:t>
                      </a:r>
                      <a:endParaRPr lang="ne-NP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99.98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22117469"/>
                  </a:ext>
                </a:extLst>
              </a:tr>
            </a:tbl>
          </a:graphicData>
        </a:graphic>
      </p:graphicFrame>
      <p:sp>
        <p:nvSpPr>
          <p:cNvPr id="19" name="Rounded Rectangle 9">
            <a:extLst>
              <a:ext uri="{FF2B5EF4-FFF2-40B4-BE49-F238E27FC236}">
                <a16:creationId xmlns="" xmlns:a16="http://schemas.microsoft.com/office/drawing/2014/main" id="{77338E47-1576-49CD-B8F6-A9D06F0F950B}"/>
              </a:ext>
            </a:extLst>
          </p:cNvPr>
          <p:cNvSpPr/>
          <p:nvPr/>
        </p:nvSpPr>
        <p:spPr>
          <a:xfrm>
            <a:off x="1371600" y="81699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2154" y="4343400"/>
            <a:ext cx="1059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solidFill>
                  <a:srgbClr val="FF0000"/>
                </a:solidFill>
                <a:cs typeface="Kalimati" panose="00000400000000000000" pitchFamily="2"/>
              </a:rPr>
              <a:t>मुख्य उपलब्धीहरुः   </a:t>
            </a:r>
            <a:r>
              <a:rPr lang="ne-NP" b="1" dirty="0" smtClean="0">
                <a:solidFill>
                  <a:srgbClr val="002060"/>
                </a:solidFill>
                <a:cs typeface="Kalimati" panose="00000400000000000000" pitchFamily="2"/>
              </a:rPr>
              <a:t>१३३७ जना कृषकहरु प्रत्यक्ष लाभान्वित भएका छन् ।दुध र मासु विक्रिवाट १५८१६०000/- आम्दानी भएको छ 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01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14585"/>
            <a:ext cx="5242861" cy="290250"/>
          </a:xfrm>
        </p:spPr>
        <p:txBody>
          <a:bodyPr>
            <a:noAutofit/>
          </a:bodyPr>
          <a:lstStyle/>
          <a:p>
            <a:r>
              <a:rPr lang="ne-NP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कृषक प्राविधिक भेटघाट कार्यक्रम</a:t>
            </a:r>
            <a:endParaRPr 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="" xmlns:a16="http://schemas.microsoft.com/office/drawing/2014/main" id="{A128895B-CB29-491E-A3E3-AE15055A43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229181"/>
              </p:ext>
            </p:extLst>
          </p:nvPr>
        </p:nvGraphicFramePr>
        <p:xfrm>
          <a:off x="167340" y="1157102"/>
          <a:ext cx="11796061" cy="5243698"/>
        </p:xfrm>
        <a:graphic>
          <a:graphicData uri="http://schemas.openxmlformats.org/drawingml/2006/table">
            <a:tbl>
              <a:tblPr/>
              <a:tblGrid>
                <a:gridCol w="935729">
                  <a:extLst>
                    <a:ext uri="{9D8B030D-6E8A-4147-A177-3AD203B41FA5}">
                      <a16:colId xmlns="" xmlns:a16="http://schemas.microsoft.com/office/drawing/2014/main" val="3926788"/>
                    </a:ext>
                  </a:extLst>
                </a:gridCol>
                <a:gridCol w="3164131">
                  <a:extLst>
                    <a:ext uri="{9D8B030D-6E8A-4147-A177-3AD203B41FA5}">
                      <a16:colId xmlns="" xmlns:a16="http://schemas.microsoft.com/office/drawing/2014/main" val="2344098657"/>
                    </a:ext>
                  </a:extLst>
                </a:gridCol>
                <a:gridCol w="1676400">
                  <a:extLst>
                    <a:ext uri="{9D8B030D-6E8A-4147-A177-3AD203B41FA5}">
                      <a16:colId xmlns="" xmlns:a16="http://schemas.microsoft.com/office/drawing/2014/main" val="331554345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4038423326"/>
                    </a:ext>
                  </a:extLst>
                </a:gridCol>
                <a:gridCol w="4800601"/>
              </a:tblGrid>
              <a:tr h="578892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</a:t>
                      </a:r>
                      <a:r>
                        <a:rPr lang="en-US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endParaRPr lang="ne-NP" sz="16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कार्यक्रम</a:t>
                      </a:r>
                      <a:r>
                        <a:rPr lang="ne-NP" sz="16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संचालन भएको स्थान</a:t>
                      </a:r>
                      <a:endParaRPr lang="ne-NP" sz="16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मिति</a:t>
                      </a:r>
                      <a:endParaRPr lang="ne-NP" sz="16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सहभागि </a:t>
                      </a:r>
                      <a:r>
                        <a:rPr lang="ne-NP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छलफल</a:t>
                      </a:r>
                      <a:r>
                        <a:rPr lang="ne-NP" sz="16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गरिएको मुख्य विषयहरु तथा सुझावहरु</a:t>
                      </a:r>
                      <a:endParaRPr lang="ne-NP" sz="16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98338675"/>
                  </a:ext>
                </a:extLst>
              </a:tr>
              <a:tr h="394980"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१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पूर्वखोला गा.पा.-२ जल्पा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2081-07-27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पशुपालनको अवस्था तथा व्यवस्थापन संवन्धी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77727551"/>
                  </a:ext>
                </a:extLst>
              </a:tr>
              <a:tr h="219862"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२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तिनाउ गा.पा.-१ ओखलढुङ्गा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2081-0९-27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पशुपालनको अवस्था तथा व्यवस्थापन संवन्धी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15424238"/>
                  </a:ext>
                </a:extLst>
              </a:tr>
              <a:tr h="259232"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३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निस्दी गा.पा.-५, गल्धा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2081-१२-१४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पशु नश्ल सुधार र गोठ/खोर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व्वस्थापन ,जैविक सुरक्षा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53258702"/>
                  </a:ext>
                </a:extLst>
              </a:tr>
              <a:tr h="420847"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४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वगनासकाली -४, राम्दी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2081-१२-३१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सफा दुध उत्पादन प्रकृया र पशु आहारा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2366443"/>
                  </a:ext>
                </a:extLst>
              </a:tr>
              <a:tr h="182555"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५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तानसेन न.पा. -८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छाप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2082-१-३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सफा दुध उत्पादन प्रकृया र पशु आहारा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725"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६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तिनाउ-१,कचलफाँट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2082-१-३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पशुपालनको अवस्था तथा व्यवस्थापन संवन्धी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059"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७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पूर्वखोला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गा.पा. -१ सिलुवा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2082-१-२५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34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बाख्रापालन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तथा व्यवस्थापन संवन्धि छलफल र सरसफाई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27682400"/>
                  </a:ext>
                </a:extLst>
              </a:tr>
              <a:tr h="235829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८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निस्दी गा.पा.-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५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, बेलौजी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2082-१-२५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l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बाख्रापालन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तथा व्यवस्थापन संवन्धि छलफल र सरसफाई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22117469"/>
                  </a:ext>
                </a:extLst>
              </a:tr>
              <a:tr h="427599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९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निस्दी गा.पा.-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२ र ४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,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2082-1-6 र 27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बाख्रापालन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तथा तथा खोर गोठको सरसफाई, जैविक सुरक्षा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१०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तानसेन -१३ माथागढी गा.पा.-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४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2082-२-४ र 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सफा दुध उत्पादन प्रकृया र वगुपालन तथा व्यवस्थापन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Rounded Rectangle 9">
            <a:extLst>
              <a:ext uri="{FF2B5EF4-FFF2-40B4-BE49-F238E27FC236}">
                <a16:creationId xmlns="" xmlns:a16="http://schemas.microsoft.com/office/drawing/2014/main" id="{77338E47-1576-49CD-B8F6-A9D06F0F950B}"/>
              </a:ext>
            </a:extLst>
          </p:cNvPr>
          <p:cNvSpPr/>
          <p:nvPr/>
        </p:nvSpPr>
        <p:spPr>
          <a:xfrm>
            <a:off x="1371600" y="152400"/>
            <a:ext cx="8699237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 txBox="1">
            <a:spLocks/>
          </p:cNvSpPr>
          <p:nvPr/>
        </p:nvSpPr>
        <p:spPr>
          <a:xfrm>
            <a:off x="5547661" y="658107"/>
            <a:ext cx="5501339" cy="5898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लक्ष्य-१२       प्रगती-१२   जम्मा सहभागि-३९३</a:t>
            </a:r>
            <a:endParaRPr 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 txBox="1">
            <a:spLocks/>
          </p:cNvSpPr>
          <p:nvPr/>
        </p:nvSpPr>
        <p:spPr>
          <a:xfrm>
            <a:off x="4648200" y="6268177"/>
            <a:ext cx="2362200" cy="5898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जम्मा सहभागि -३९३</a:t>
            </a:r>
            <a:endParaRPr lang="en-US" sz="18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78441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DD96F95-E3FD-4A69-9800-D8FCF133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74451" y="0"/>
            <a:ext cx="1112520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ne-NP" sz="28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कार्यालयको जनशक्तिको अवस्था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183821"/>
              </p:ext>
            </p:extLst>
          </p:nvPr>
        </p:nvGraphicFramePr>
        <p:xfrm>
          <a:off x="304800" y="609600"/>
          <a:ext cx="11734800" cy="5118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2971800"/>
                <a:gridCol w="1676400"/>
                <a:gridCol w="990600"/>
                <a:gridCol w="990600"/>
                <a:gridCol w="1143000"/>
                <a:gridCol w="1143000"/>
                <a:gridCol w="1066800"/>
                <a:gridCol w="1066800"/>
              </a:tblGrid>
              <a:tr h="4114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क्र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.</a:t>
                      </a:r>
                      <a:r>
                        <a:rPr lang="ne-NP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सं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itchFamily="2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पद 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श्रेणी /तह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सेवा 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समूह 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दरबन्दी 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पदपूर्ति 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रिक्त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kern="12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कैफियत </a:t>
                      </a:r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Kalimati" pitchFamily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44014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alimati" panose="00000400000000000000" pitchFamily="2"/>
                        </a:rPr>
                        <a:t>मुख्य पशु विकास अधिकृत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Kalimati" panose="00000400000000000000" pitchFamily="2"/>
                        </a:rPr>
                        <a:t> मुख्य पशु चिकित्सक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नवौ/दशौ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कृषि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ला.पो.डे.डे.</a:t>
                      </a:r>
                      <a:r>
                        <a:rPr lang="en-US" sz="16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 भेटेरिनरी</a:t>
                      </a:r>
                      <a:endParaRPr lang="ne-NP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ctr" fontAlgn="t"/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4899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३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बरिष्ठ पशु </a:t>
                      </a:r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चिकित्सक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आठौ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कृषि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भेटेरिनरी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094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४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पशु विकास अधिकृत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सातौ</a:t>
                      </a:r>
                      <a:r>
                        <a:rPr lang="en-US" sz="16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आठौ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कृषि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ला.पो.डे.डे.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094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५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पशु सेवा अधिकृत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पाचौं</a:t>
                      </a:r>
                      <a:r>
                        <a:rPr lang="en-US" sz="16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छैठौ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कृषि</a:t>
                      </a:r>
                      <a:endParaRPr lang="ne-NP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ला.पो.डे.डे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094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६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प्रशासन</a:t>
                      </a:r>
                      <a:r>
                        <a:rPr lang="ne-NP" sz="1600" u="none" strike="noStrike" baseline="0" dirty="0">
                          <a:effectLst/>
                          <a:cs typeface="Kalimati" panose="00000400000000000000" pitchFamily="2"/>
                        </a:rPr>
                        <a:t> 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पाचौं</a:t>
                      </a:r>
                      <a:r>
                        <a:rPr lang="en-US" sz="16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छैठौ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प्रशासन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लेखा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094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७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लेखा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पाचौं</a:t>
                      </a:r>
                      <a:r>
                        <a:rPr lang="en-US" sz="16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छैठौ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कृषि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ला.पो.डे.डे.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094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८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प.स्वा.प्रा.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पाचौं</a:t>
                      </a:r>
                      <a:r>
                        <a:rPr lang="en-US" sz="16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छैठौ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कृषि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भेटेरिनरी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094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९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ना.प.से.प्रा.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चौथो</a:t>
                      </a:r>
                      <a:r>
                        <a:rPr lang="en-US" sz="16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पाचौ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कृषि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ला.पो.डे.डे.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094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१०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ना.प.स्वा.प्रा.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smtClean="0">
                          <a:effectLst/>
                          <a:cs typeface="Kalimati" panose="00000400000000000000" pitchFamily="2"/>
                        </a:rPr>
                        <a:t>चौथो</a:t>
                      </a:r>
                      <a:r>
                        <a:rPr lang="en-US" sz="1600" u="none" strike="noStrike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u="none" strike="noStrike" smtClean="0">
                          <a:effectLst/>
                          <a:cs typeface="Kalimati" panose="00000400000000000000" pitchFamily="2"/>
                        </a:rPr>
                        <a:t>पाचौ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कृषि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भेटेरिनरी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3546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११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>
                          <a:effectLst/>
                          <a:cs typeface="Kalimati" panose="00000400000000000000" pitchFamily="2"/>
                        </a:rPr>
                        <a:t>कार्यालय सहयोगी</a:t>
                      </a:r>
                      <a:endParaRPr lang="ne-NP" sz="16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प्रशासन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सा. प्रशासन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 करारमा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094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१२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ह. स. चा.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प्रशासन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e-NP" sz="1600" u="none" strike="noStrike" dirty="0" smtClean="0">
                          <a:effectLst/>
                          <a:cs typeface="Kalimati" panose="00000400000000000000" pitchFamily="2"/>
                        </a:rPr>
                        <a:t>मेकानिकल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करारमा</a:t>
                      </a: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2094"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t"/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12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8397" marR="8397" marT="839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331200" y="6400800"/>
            <a:ext cx="3657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e-NP" dirty="0" smtClean="0">
                <a:cs typeface="Kalimati" pitchFamily="2"/>
              </a:rPr>
              <a:t>कूल पदपूर्ति प्रतिशत-५८.३३</a:t>
            </a:r>
            <a:endParaRPr lang="en-US" dirty="0">
              <a:cs typeface="Kalimati" pitchFamily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6400800"/>
            <a:ext cx="3657600" cy="457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e-NP" dirty="0" smtClean="0">
                <a:solidFill>
                  <a:srgbClr val="FF0000"/>
                </a:solidFill>
                <a:cs typeface="Kalimati" pitchFamily="2"/>
              </a:rPr>
              <a:t>प्राविधिक पदपूर्ति प्रतिशत</a:t>
            </a:r>
            <a:r>
              <a:rPr lang="en-US" dirty="0" smtClean="0">
                <a:solidFill>
                  <a:srgbClr val="FF0000"/>
                </a:solidFill>
                <a:cs typeface="Kalimati" pitchFamily="2"/>
              </a:rPr>
              <a:t>- </a:t>
            </a:r>
            <a:r>
              <a:rPr lang="ne-NP" dirty="0" smtClean="0">
                <a:solidFill>
                  <a:srgbClr val="FF0000"/>
                </a:solidFill>
                <a:cs typeface="Kalimati" pitchFamily="2"/>
              </a:rPr>
              <a:t>५७.१४</a:t>
            </a:r>
            <a:endParaRPr lang="en-US" dirty="0">
              <a:solidFill>
                <a:srgbClr val="FF0000"/>
              </a:solidFill>
              <a:cs typeface="Kalimati" pitchFamily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97518" y="6400800"/>
            <a:ext cx="3657600" cy="457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e-NP" dirty="0" smtClean="0">
                <a:solidFill>
                  <a:srgbClr val="FF0000"/>
                </a:solidFill>
                <a:cs typeface="Kalimati" pitchFamily="2"/>
              </a:rPr>
              <a:t>प्रशासनिक पदपूर्ति प्रतिशत-०.०</a:t>
            </a:r>
            <a:endParaRPr lang="en-US" dirty="0">
              <a:solidFill>
                <a:srgbClr val="FF0000"/>
              </a:solidFill>
              <a:cs typeface="Kalimati" pitchFamily="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5682200"/>
            <a:ext cx="1191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ne-NP" dirty="0">
                <a:solidFill>
                  <a:srgbClr val="FF0000"/>
                </a:solidFill>
                <a:cs typeface="Kalimati" panose="00000400000000000000" pitchFamily="2"/>
              </a:rPr>
              <a:t>दरवन्दी बाहेक १ पशु चिकित्सक</a:t>
            </a:r>
            <a:r>
              <a:rPr lang="en-US" dirty="0">
                <a:solidFill>
                  <a:srgbClr val="FF0000"/>
                </a:solidFill>
                <a:cs typeface="Kalimati" panose="00000400000000000000" pitchFamily="2"/>
              </a:rPr>
              <a:t>, </a:t>
            </a:r>
            <a:r>
              <a:rPr lang="ne-NP" dirty="0">
                <a:solidFill>
                  <a:srgbClr val="FF0000"/>
                </a:solidFill>
                <a:cs typeface="Kalimati" panose="00000400000000000000" pitchFamily="2"/>
              </a:rPr>
              <a:t>१ बगैचे र स्थानिय तहमा १३ जना नायव पशु सेवा प्राविधिक गरी जम्मा १५ जना करारमा रहेको। </a:t>
            </a:r>
          </a:p>
        </p:txBody>
      </p:sp>
    </p:spTree>
    <p:extLst>
      <p:ext uri="{BB962C8B-B14F-4D97-AF65-F5344CB8AC3E}">
        <p14:creationId xmlns:p14="http://schemas.microsoft.com/office/powerpoint/2010/main" val="310388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1" y="990600"/>
            <a:ext cx="5242861" cy="589823"/>
          </a:xfrm>
        </p:spPr>
        <p:txBody>
          <a:bodyPr>
            <a:noAutofit/>
          </a:bodyPr>
          <a:lstStyle/>
          <a:p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तालिम तथा क्षमता विकास कार्यक्रम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="" xmlns:a16="http://schemas.microsoft.com/office/drawing/2014/main" id="{A128895B-CB29-491E-A3E3-AE15055A43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0233"/>
              </p:ext>
            </p:extLst>
          </p:nvPr>
        </p:nvGraphicFramePr>
        <p:xfrm>
          <a:off x="457200" y="1694657"/>
          <a:ext cx="11491260" cy="4442716"/>
        </p:xfrm>
        <a:graphic>
          <a:graphicData uri="http://schemas.openxmlformats.org/drawingml/2006/table">
            <a:tbl>
              <a:tblPr/>
              <a:tblGrid>
                <a:gridCol w="627398">
                  <a:extLst>
                    <a:ext uri="{9D8B030D-6E8A-4147-A177-3AD203B41FA5}">
                      <a16:colId xmlns="" xmlns:a16="http://schemas.microsoft.com/office/drawing/2014/main" val="3926788"/>
                    </a:ext>
                  </a:extLst>
                </a:gridCol>
                <a:gridCol w="3182602">
                  <a:extLst>
                    <a:ext uri="{9D8B030D-6E8A-4147-A177-3AD203B41FA5}">
                      <a16:colId xmlns="" xmlns:a16="http://schemas.microsoft.com/office/drawing/2014/main" val="2344098657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31554345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4038423326"/>
                    </a:ext>
                  </a:extLst>
                </a:gridCol>
                <a:gridCol w="838200"/>
                <a:gridCol w="838200"/>
                <a:gridCol w="914400"/>
                <a:gridCol w="838200"/>
                <a:gridCol w="2652060"/>
              </a:tblGrid>
              <a:tr h="4572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</a:t>
                      </a:r>
                      <a:r>
                        <a:rPr lang="en-U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संचालित तालिम</a:t>
                      </a:r>
                      <a:r>
                        <a:rPr lang="ne-NP" sz="20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कार्यक्रमको नाम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अवधि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सहभागि </a:t>
                      </a:r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संख्या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मुख्य उपलब्धी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98338675"/>
                  </a:ext>
                </a:extLst>
              </a:tr>
              <a:tr h="68579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महिला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पुरुष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दलित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e-NP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जनजाती</a:t>
                      </a:r>
                      <a:endParaRPr lang="en-US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अन्य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77727551"/>
                  </a:ext>
                </a:extLst>
              </a:tr>
              <a:tr h="419285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घुम्ति स्थलगत</a:t>
                      </a:r>
                      <a:r>
                        <a:rPr lang="ne-NP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तालिम (पशुपलान तथा व्यवस्थापन)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 दिन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131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135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1६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93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156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परजिवी</a:t>
                      </a:r>
                      <a:r>
                        <a:rPr lang="ne-NP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नियन्त्रणका वारेमा जानकारी । नाता प्रजनन् का वारेमा जानकारी ।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15424238"/>
                  </a:ext>
                </a:extLst>
              </a:tr>
              <a:tr h="419285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अगुवा कृषक</a:t>
                      </a:r>
                      <a:r>
                        <a:rPr lang="ne-NP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तालिम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 दिन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व्यवस्थापन गर्ने तरिका र स्थानिय स्तरमा सनतुलित घरेलु दाना वनाउने तरिका प्रदर्शन ।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53258702"/>
                  </a:ext>
                </a:extLst>
              </a:tr>
              <a:tr h="61366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ne-NP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165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182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132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178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22117469"/>
                  </a:ext>
                </a:extLst>
              </a:tr>
            </a:tbl>
          </a:graphicData>
        </a:graphic>
      </p:graphicFrame>
      <p:sp>
        <p:nvSpPr>
          <p:cNvPr id="19" name="Rounded Rectangle 9">
            <a:extLst>
              <a:ext uri="{FF2B5EF4-FFF2-40B4-BE49-F238E27FC236}">
                <a16:creationId xmlns="" xmlns:a16="http://schemas.microsoft.com/office/drawing/2014/main" id="{77338E47-1576-49CD-B8F6-A9D06F0F950B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 txBox="1">
            <a:spLocks/>
          </p:cNvSpPr>
          <p:nvPr/>
        </p:nvSpPr>
        <p:spPr>
          <a:xfrm>
            <a:off x="8077200" y="1104834"/>
            <a:ext cx="3200400" cy="589823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लक्ष्य -१०      प्रगती -१०</a:t>
            </a:r>
            <a:endParaRPr 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50022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6" name="Rounded Rectangle 9">
            <a:extLst>
              <a:ext uri="{FF2B5EF4-FFF2-40B4-BE49-F238E27FC236}">
                <a16:creationId xmlns="" xmlns:a16="http://schemas.microsoft.com/office/drawing/2014/main" id="{806AEF41-E7FC-49B3-803A-54E5628B91DD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115108"/>
            <a:ext cx="4495800" cy="547595"/>
          </a:xfrm>
        </p:spPr>
        <p:txBody>
          <a:bodyPr>
            <a:noAutofit/>
          </a:bodyPr>
          <a:lstStyle/>
          <a:p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पशु </a:t>
            </a:r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स्वास्थ्य शिविर/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 </a:t>
            </a:r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मत्स्य शिविर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921860"/>
              </p:ext>
            </p:extLst>
          </p:nvPr>
        </p:nvGraphicFramePr>
        <p:xfrm>
          <a:off x="304800" y="1808642"/>
          <a:ext cx="11125201" cy="3785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1283"/>
                <a:gridCol w="736517"/>
                <a:gridCol w="990600"/>
                <a:gridCol w="1752600"/>
                <a:gridCol w="1148691"/>
                <a:gridCol w="1157102"/>
                <a:gridCol w="1157102"/>
                <a:gridCol w="1157102"/>
                <a:gridCol w="1157102"/>
                <a:gridCol w="1157102"/>
              </a:tblGrid>
              <a:tr h="482904">
                <a:tc row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स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लक्ष्य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प्रगती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कार्यक्रम संचालन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भएको स्थान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सेवा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पुर्‍याइएको कृषक 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उपचार भएको 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ne-NP" dirty="0" smtClean="0"/>
                        <a:t> मुख्य उपलब्धी</a:t>
                      </a:r>
                      <a:endParaRPr lang="en-US" dirty="0"/>
                    </a:p>
                  </a:txBody>
                  <a:tcPr/>
                </a:tc>
              </a:tr>
              <a:tr h="527854"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साना पशु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ठूला पशु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पन्छी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मत्स्य/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 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पोखरी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82904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निस्दि गा.पा.-७ ज्यमिरे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184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2076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580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2437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पशु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पन्छी स्वास्थ्य प्रबर्धन  भई उत्पादनमा वृद्धि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82904"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रामपुर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न.पा. 9 र ३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266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2530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442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2300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82904"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रम्भा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गा.पा.-१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258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473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1460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2069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833506">
                <a:tc gridSpan="4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708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5079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2482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11543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31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406" y="900204"/>
            <a:ext cx="5887994" cy="547595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Door TO Door </a:t>
            </a:r>
            <a:r>
              <a:rPr lang="ne-NP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कार्यक्रम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9">
            <a:extLst>
              <a:ext uri="{FF2B5EF4-FFF2-40B4-BE49-F238E27FC236}">
                <a16:creationId xmlns="" xmlns:a16="http://schemas.microsoft.com/office/drawing/2014/main" id="{D7B2AA29-42ED-4A62-9F88-EF8D8FA04233}"/>
              </a:ext>
            </a:extLst>
          </p:cNvPr>
          <p:cNvSpPr/>
          <p:nvPr/>
        </p:nvSpPr>
        <p:spPr>
          <a:xfrm>
            <a:off x="978163" y="-51782"/>
            <a:ext cx="10235674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उपलब्धीहरु </a:t>
            </a:r>
            <a:r>
              <a:rPr lang="ne-NP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(आ.व. </a:t>
            </a:r>
            <a:r>
              <a:rPr lang="ne-NP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२०८१/८२)</a:t>
            </a:r>
            <a:endParaRPr lang="ne-NP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593EE98-D4D3-44D4-B547-3BD5947CF1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33CE435-F5DA-4AB8-9ED4-C69E48ED3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903069"/>
              </p:ext>
            </p:extLst>
          </p:nvPr>
        </p:nvGraphicFramePr>
        <p:xfrm>
          <a:off x="685799" y="1447798"/>
          <a:ext cx="11049000" cy="39911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1"/>
                <a:gridCol w="1143000"/>
                <a:gridCol w="990600"/>
                <a:gridCol w="3004508"/>
                <a:gridCol w="1716297"/>
                <a:gridCol w="1716297"/>
                <a:gridCol w="1716297"/>
              </a:tblGrid>
              <a:tr h="990602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स</a:t>
                      </a:r>
                      <a:r>
                        <a:rPr lang="en-US" baseline="0" dirty="0" smtClean="0">
                          <a:cs typeface="Kalimati" panose="00000400000000000000" pitchFamily="2"/>
                        </a:rPr>
                        <a:t>.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लक्ष्य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प्रगती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कार्यक्रम संचालन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भएको स्थान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सेवा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पुर्‍याइएको कृषक 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उपचार गरिएका पशु 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उपलब्धी</a:t>
                      </a:r>
                    </a:p>
                    <a:p>
                      <a:r>
                        <a:rPr lang="en-US" dirty="0" smtClean="0">
                          <a:cs typeface="Kalimati" panose="00000400000000000000" pitchFamily="2"/>
                        </a:rPr>
                        <a:t>(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 सफलता प्रतिशत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)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611306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रिव्दीकोट/रैनादेवीछहरा 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611306">
                <a:tc>
                  <a:txBody>
                    <a:bodyPr/>
                    <a:lstStyle/>
                    <a:p>
                      <a:endParaRPr lang="en-US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तानसेन, भैरवस्थान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र रैनादेवी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62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68.68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611306"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रामपुर क्षेत्र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66.5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611306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तिनाउ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गा.पा.क्षेत्र ( स्थानिय तह)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67.0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26576">
                <a:tc gridSpan="4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161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224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68.04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45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8603"/>
            <a:ext cx="5181600" cy="589823"/>
          </a:xfrm>
        </p:spPr>
        <p:txBody>
          <a:bodyPr>
            <a:noAutofit/>
          </a:bodyPr>
          <a:lstStyle/>
          <a:p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सामुदायिक कुकुर वन्ध्याकरण कार्यक्रम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sp>
        <p:nvSpPr>
          <p:cNvPr id="15" name="Rounded Rectangle 9">
            <a:extLst>
              <a:ext uri="{FF2B5EF4-FFF2-40B4-BE49-F238E27FC236}">
                <a16:creationId xmlns="" xmlns:a16="http://schemas.microsoft.com/office/drawing/2014/main" id="{94BFBDB9-3C44-4DC8-95AD-618465B70764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108427"/>
              </p:ext>
            </p:extLst>
          </p:nvPr>
        </p:nvGraphicFramePr>
        <p:xfrm>
          <a:off x="2362200" y="1828800"/>
          <a:ext cx="7290288" cy="3855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9438"/>
                <a:gridCol w="3230425"/>
                <a:gridCol w="3230425"/>
              </a:tblGrid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क्र सं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विवरण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कार्यक्रम संचालन</a:t>
                      </a:r>
                      <a:r>
                        <a:rPr lang="en-US" sz="1800" dirty="0" smtClean="0">
                          <a:cs typeface="Kalimati" panose="00000400000000000000" pitchFamily="2"/>
                        </a:rPr>
                        <a:t>/</a:t>
                      </a:r>
                      <a:r>
                        <a:rPr lang="ne-NP" sz="1800" dirty="0" smtClean="0">
                          <a:cs typeface="Kalimati" panose="00000400000000000000" pitchFamily="2"/>
                        </a:rPr>
                        <a:t>अवधि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2081/12/23र 24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साझेदार निकायः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श्री प्राविधिक तथा </a:t>
                      </a:r>
                      <a:r>
                        <a:rPr lang="ne-NP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अनुसन्धनात्मक </a:t>
                      </a:r>
                      <a:r>
                        <a:rPr lang="ne-NP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कार्यका लागि युवा समुह कावासोति-६ </a:t>
                      </a:r>
                      <a:endParaRPr lang="en-US" sz="1400" b="0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३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प्राविधिक सहयोगः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कार्यक्रम बजेटः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300000.0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५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कार्यालयको रु</a:t>
                      </a:r>
                      <a:r>
                        <a:rPr lang="en-US" sz="1800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dirty="0" smtClean="0">
                          <a:cs typeface="Kalimati" panose="00000400000000000000" pitchFamily="2"/>
                        </a:rPr>
                        <a:t>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300000.0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६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साझेदार निकायको रु</a:t>
                      </a:r>
                      <a:r>
                        <a:rPr lang="en-US" sz="1800" dirty="0" smtClean="0">
                          <a:cs typeface="Kalimati" panose="00000400000000000000" pitchFamily="2"/>
                        </a:rPr>
                        <a:t>.</a:t>
                      </a:r>
                      <a:endParaRPr lang="ne-NP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जम्मा</a:t>
                      </a:r>
                      <a:r>
                        <a:rPr lang="en-US" sz="1800" dirty="0" smtClean="0"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dirty="0" smtClean="0">
                          <a:cs typeface="Kalimati" panose="00000400000000000000" pitchFamily="2"/>
                        </a:rPr>
                        <a:t>रु</a:t>
                      </a:r>
                      <a:r>
                        <a:rPr lang="en-US" sz="1800" dirty="0" smtClean="0">
                          <a:cs typeface="Kalimati" panose="00000400000000000000" pitchFamily="2"/>
                        </a:rPr>
                        <a:t>.</a:t>
                      </a:r>
                      <a:endParaRPr lang="ne-NP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dirty="0" smtClean="0">
                          <a:cs typeface="Kalimati" panose="00000400000000000000" pitchFamily="2"/>
                        </a:rPr>
                        <a:t>300000.0</a:t>
                      </a:r>
                      <a:endParaRPr lang="en-US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८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वन्ध्याकरण गरेको संख्याः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120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प्रति सामुदायिक कुकुर खर्चः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2500.0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1394" y="5943600"/>
            <a:ext cx="11618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cs typeface="Kalimati" panose="00000400000000000000" pitchFamily="2"/>
              </a:rPr>
              <a:t>मुख्य उपलब्धीहरुःसामुदायिक कुकुरहरुमा प्रजनन्</a:t>
            </a:r>
            <a:r>
              <a:rPr lang="en-US" b="1" dirty="0" smtClean="0">
                <a:cs typeface="Kalimati" panose="00000400000000000000" pitchFamily="2"/>
              </a:rPr>
              <a:t> </a:t>
            </a:r>
            <a:r>
              <a:rPr lang="ne-NP" b="1" dirty="0" smtClean="0">
                <a:cs typeface="Kalimati" panose="00000400000000000000" pitchFamily="2"/>
              </a:rPr>
              <a:t> मा नियन्त्रण भएको छ । प्राणघातक रेविज रोग नियन्त्रणमा सहयोग हुने ।</a:t>
            </a:r>
            <a:endParaRPr lang="en-US" b="1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44165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975" y="778899"/>
            <a:ext cx="3795859" cy="589823"/>
          </a:xfrm>
        </p:spPr>
        <p:txBody>
          <a:bodyPr>
            <a:noAutofit/>
          </a:bodyPr>
          <a:lstStyle/>
          <a:p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डिस्पेन्सरी सेवा संचालन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sp>
        <p:nvSpPr>
          <p:cNvPr id="19" name="Rounded Rectangle 9">
            <a:extLst>
              <a:ext uri="{FF2B5EF4-FFF2-40B4-BE49-F238E27FC236}">
                <a16:creationId xmlns="" xmlns:a16="http://schemas.microsoft.com/office/drawing/2014/main" id="{5DABBEC3-A005-4688-84B4-52F802844645}"/>
              </a:ext>
            </a:extLst>
          </p:cNvPr>
          <p:cNvSpPr/>
          <p:nvPr/>
        </p:nvSpPr>
        <p:spPr>
          <a:xfrm>
            <a:off x="1371601" y="226631"/>
            <a:ext cx="8077200" cy="5343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104144"/>
              </p:ext>
            </p:extLst>
          </p:nvPr>
        </p:nvGraphicFramePr>
        <p:xfrm>
          <a:off x="304800" y="1600200"/>
          <a:ext cx="11582399" cy="4953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770085"/>
                <a:gridCol w="3041450"/>
                <a:gridCol w="1555728"/>
                <a:gridCol w="1890210"/>
                <a:gridCol w="2162463"/>
                <a:gridCol w="2162463"/>
              </a:tblGrid>
              <a:tr h="80772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 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सं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विवरण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इकाई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कार्यालयवाट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स्थानिय तहवाट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विभिन्न शिविर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 तथा </a:t>
                      </a:r>
                      <a:r>
                        <a:rPr lang="en-US" baseline="0" dirty="0" smtClean="0">
                          <a:cs typeface="Kalimati" panose="00000400000000000000" pitchFamily="2"/>
                        </a:rPr>
                        <a:t>Door to Door </a:t>
                      </a:r>
                      <a:r>
                        <a:rPr lang="ne-NP" baseline="0" dirty="0" smtClean="0">
                          <a:cs typeface="Kalimati" panose="00000400000000000000" pitchFamily="2"/>
                        </a:rPr>
                        <a:t>सेवा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पशुपन्छी उपचार सेवा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5305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43380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माईनर सर्जिकल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128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754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३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मेजर सर्जिकल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140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गाइनोक्लोजिक उपचार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275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1364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224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५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बन्ध्याकरण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564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2146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६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आन्तरिक परजिवि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21458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127452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बाह्य परजिवि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8800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120272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८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अन्य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36670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295368.0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     224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86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975" y="778899"/>
            <a:ext cx="3795859" cy="589823"/>
          </a:xfrm>
        </p:spPr>
        <p:txBody>
          <a:bodyPr>
            <a:noAutofit/>
          </a:bodyPr>
          <a:lstStyle/>
          <a:p>
            <a:r>
              <a:rPr lang="ne-NP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प्रयोगशाला </a:t>
            </a:r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सेवा संचालन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sp>
        <p:nvSpPr>
          <p:cNvPr id="19" name="Rounded Rectangle 9">
            <a:extLst>
              <a:ext uri="{FF2B5EF4-FFF2-40B4-BE49-F238E27FC236}">
                <a16:creationId xmlns="" xmlns:a16="http://schemas.microsoft.com/office/drawing/2014/main" id="{5DABBEC3-A005-4688-84B4-52F802844645}"/>
              </a:ext>
            </a:extLst>
          </p:cNvPr>
          <p:cNvSpPr/>
          <p:nvPr/>
        </p:nvSpPr>
        <p:spPr>
          <a:xfrm>
            <a:off x="1371601" y="226631"/>
            <a:ext cx="8077200" cy="5343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772387"/>
              </p:ext>
            </p:extLst>
          </p:nvPr>
        </p:nvGraphicFramePr>
        <p:xfrm>
          <a:off x="304800" y="1295400"/>
          <a:ext cx="11582399" cy="53035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85800"/>
                <a:gridCol w="3125735"/>
                <a:gridCol w="1555728"/>
                <a:gridCol w="1890210"/>
                <a:gridCol w="2162463"/>
                <a:gridCol w="2162463"/>
              </a:tblGrid>
              <a:tr h="80772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/>
                        <a:t>क्र</a:t>
                      </a:r>
                      <a:r>
                        <a:rPr lang="en-US" dirty="0" smtClean="0"/>
                        <a:t>. </a:t>
                      </a:r>
                      <a:r>
                        <a:rPr lang="ne-NP" dirty="0" smtClean="0"/>
                        <a:t>सं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/>
                        <a:t>विवरण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/>
                        <a:t>इकाई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/>
                        <a:t>कार्यालयवाट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/>
                        <a:t>स्थानिय तहवाट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/>
                        <a:t>विभिन्न शिविर</a:t>
                      </a:r>
                      <a:r>
                        <a:rPr lang="ne-NP" baseline="0" dirty="0" smtClean="0"/>
                        <a:t> तथा </a:t>
                      </a:r>
                      <a:r>
                        <a:rPr lang="en-US" baseline="0" dirty="0" smtClean="0"/>
                        <a:t>Door to Door </a:t>
                      </a:r>
                      <a:r>
                        <a:rPr lang="ne-NP" baseline="0" dirty="0" smtClean="0"/>
                        <a:t>सेवा</a:t>
                      </a:r>
                      <a:endParaRPr lang="en-US" dirty="0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गोवर परिक्षण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741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4229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पिसाव परिक्षण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३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दुध परिक्षण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छाला परिक्षण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५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रगत</a:t>
                      </a:r>
                      <a:r>
                        <a:rPr lang="ne-NP" sz="1800" baseline="0" dirty="0" smtClean="0">
                          <a:cs typeface="Kalimati" panose="00000400000000000000" pitchFamily="2"/>
                        </a:rPr>
                        <a:t> परिक्षण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६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पोष्टमार्टम कुखुरा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77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पोष्टमार्टम</a:t>
                      </a:r>
                      <a:r>
                        <a:rPr lang="ne-NP" sz="1800" baseline="0" dirty="0" smtClean="0">
                          <a:cs typeface="Kalimati" panose="00000400000000000000" pitchFamily="2"/>
                        </a:rPr>
                        <a:t> अन्य पशु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८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गर्भ</a:t>
                      </a:r>
                      <a:r>
                        <a:rPr lang="ne-NP" sz="1800" baseline="0" dirty="0" smtClean="0">
                          <a:cs typeface="Kalimati" panose="00000400000000000000" pitchFamily="2"/>
                        </a:rPr>
                        <a:t> परिक्षण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120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210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अन्य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sz="1800" dirty="0" smtClean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910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4561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2411" y="6560278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/>
              <a:t>मुख्य उपलब्धीहरुः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25600" y="228600"/>
            <a:ext cx="8737600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ne-NP" sz="2800" b="1" dirty="0" smtClean="0">
                <a:latin typeface="Preeti" pitchFamily="2" charset="0"/>
                <a:ea typeface="Kalimati" pitchFamily="2"/>
                <a:cs typeface="Kalimati" pitchFamily="2"/>
              </a:rPr>
              <a:t>वार्षिक ईपिडेमियोलोजिकल विवरण </a:t>
            </a:r>
            <a:endParaRPr lang="en-US" sz="2800" b="1" dirty="0" smtClean="0">
              <a:latin typeface="Preeti" pitchFamily="2" charset="0"/>
              <a:ea typeface="Kalimati" pitchFamily="2"/>
              <a:cs typeface="Kalimati" pitchFamily="2"/>
            </a:endParaRPr>
          </a:p>
        </p:txBody>
      </p:sp>
      <p:graphicFrame>
        <p:nvGraphicFramePr>
          <p:cNvPr id="5" name="Group 6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5256398"/>
              </p:ext>
            </p:extLst>
          </p:nvPr>
        </p:nvGraphicFramePr>
        <p:xfrm>
          <a:off x="304800" y="1066806"/>
          <a:ext cx="11480800" cy="4584279"/>
        </p:xfrm>
        <a:graphic>
          <a:graphicData uri="http://schemas.openxmlformats.org/drawingml/2006/table">
            <a:tbl>
              <a:tblPr/>
              <a:tblGrid>
                <a:gridCol w="1641232"/>
                <a:gridCol w="1508368"/>
                <a:gridCol w="1625600"/>
                <a:gridCol w="1625600"/>
                <a:gridCol w="1219200"/>
                <a:gridCol w="1219200"/>
                <a:gridCol w="914400"/>
                <a:gridCol w="1727200"/>
              </a:tblGrid>
              <a:tr h="106680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Diseases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No.of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outbreaks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No.of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Animal susceptible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Species affected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No.of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affected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No.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treated</a:t>
                      </a: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No. of dead</a:t>
                      </a: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Method of Diagnosis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327994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Ephe. Fev 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80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PPR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Goat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Lab Report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994">
                <a:tc>
                  <a:txBody>
                    <a:bodyPr/>
                    <a:lstStyle/>
                    <a:p>
                      <a:pPr algn="l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80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L.F. 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Regular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229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Cattle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229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229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FT, Symp.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27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,,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330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Buff.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327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327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      ,,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27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,,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277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 Goat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277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277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   ,,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277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PG e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Regular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Cattle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136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   ,,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27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,,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230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Buff.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230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230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    ,,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49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,,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177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Sh.&amp; Goat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177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177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    ,,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27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,,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pig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    ,,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88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189A1D-245E-4301-8B9A-29115E6B8E47}" type="slidenum">
              <a:rPr lang="en-US" smtClean="0"/>
              <a:pPr/>
              <a:t>46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2082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 txBox="1">
            <a:spLocks noGrp="1"/>
          </p:cNvSpPr>
          <p:nvPr/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4DB42399-C0DB-4CC3-BD55-B3F2731EB4D5}" type="slidenum">
              <a:rPr lang="en-US" sz="1400"/>
              <a:pPr algn="r"/>
              <a:t>47</a:t>
            </a:fld>
            <a:endParaRPr lang="en-US" sz="140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228600"/>
            <a:ext cx="8839200" cy="609600"/>
          </a:xfrm>
          <a:solidFill>
            <a:schemeClr val="bg1"/>
          </a:solidFill>
        </p:spPr>
        <p:txBody>
          <a:bodyPr/>
          <a:lstStyle/>
          <a:p>
            <a:r>
              <a:rPr lang="ne-NP" sz="2000" b="1" dirty="0" smtClean="0">
                <a:latin typeface="Preeti" pitchFamily="2" charset="0"/>
                <a:ea typeface="Kalimati" pitchFamily="2"/>
                <a:cs typeface="Kalimati" pitchFamily="2"/>
              </a:rPr>
              <a:t>ईपिडेमियोलोजिकल </a:t>
            </a:r>
            <a:r>
              <a:rPr lang="ne-NP" sz="2000" b="1" dirty="0">
                <a:latin typeface="Preeti" pitchFamily="2" charset="0"/>
                <a:ea typeface="Kalimati" pitchFamily="2"/>
                <a:cs typeface="Kalimati" pitchFamily="2"/>
              </a:rPr>
              <a:t>विवरण </a:t>
            </a:r>
            <a:endParaRPr lang="en-US" sz="2000" b="1" dirty="0" smtClean="0">
              <a:latin typeface="Preeti" pitchFamily="2" charset="0"/>
            </a:endParaRPr>
          </a:p>
        </p:txBody>
      </p:sp>
      <p:graphicFrame>
        <p:nvGraphicFramePr>
          <p:cNvPr id="6" name="Group 6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5081481"/>
              </p:ext>
            </p:extLst>
          </p:nvPr>
        </p:nvGraphicFramePr>
        <p:xfrm>
          <a:off x="812802" y="1219200"/>
          <a:ext cx="10668006" cy="4147184"/>
        </p:xfrm>
        <a:graphic>
          <a:graphicData uri="http://schemas.openxmlformats.org/drawingml/2006/table">
            <a:tbl>
              <a:tblPr/>
              <a:tblGrid>
                <a:gridCol w="1625600"/>
                <a:gridCol w="1422400"/>
                <a:gridCol w="1320800"/>
                <a:gridCol w="1320800"/>
                <a:gridCol w="1219201"/>
                <a:gridCol w="1117600"/>
                <a:gridCol w="914400"/>
                <a:gridCol w="1727205"/>
              </a:tblGrid>
              <a:tr h="717409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Diseases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No.of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outbreaks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No.of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Animal susceptible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Species affected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No.of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affected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No.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treated</a:t>
                      </a: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No. of dead</a:t>
                      </a: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Method of Diagnosis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Cocci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Poultry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P.M, </a:t>
                      </a:r>
                      <a:r>
                        <a:rPr lang="en-US" sz="1800" b="1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symp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.</a:t>
                      </a: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70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Mastitis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Cattle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CMT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Buff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     ,,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l" fontAlgn="t"/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Goat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Res.sig 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Cattle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Symp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47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Buff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Goat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        ,,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76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 coli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Chicken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P.M, symp.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46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Mycotoxicosis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smtClean="0">
                          <a:solidFill>
                            <a:srgbClr val="000000"/>
                          </a:solidFill>
                          <a:latin typeface="Arial"/>
                        </a:rPr>
                        <a:t>Chicken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150">
                <a:tc>
                  <a:txBody>
                    <a:bodyPr/>
                    <a:lstStyle/>
                    <a:p>
                      <a:pPr algn="l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143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2700" marR="1270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91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844A6F-0237-4FAC-B518-64113FBDD299}" type="slidenum">
              <a:rPr lang="en-US" smtClean="0"/>
              <a:pPr/>
              <a:t>47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9144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55537"/>
            <a:ext cx="4343400" cy="433309"/>
          </a:xfrm>
        </p:spPr>
        <p:txBody>
          <a:bodyPr>
            <a:noAutofit/>
          </a:bodyPr>
          <a:lstStyle/>
          <a:p>
            <a:r>
              <a:rPr lang="ne-NP" sz="20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खोप कार्यक्रम संचालन</a:t>
            </a:r>
            <a:endParaRPr lang="en-US" sz="20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9" name="Group 94">
            <a:extLst>
              <a:ext uri="{FF2B5EF4-FFF2-40B4-BE49-F238E27FC236}">
                <a16:creationId xmlns="" xmlns:a16="http://schemas.microsoft.com/office/drawing/2014/main" id="{1A680B5A-1CCC-4064-90D7-5289F7CD0E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307333"/>
              </p:ext>
            </p:extLst>
          </p:nvPr>
        </p:nvGraphicFramePr>
        <p:xfrm>
          <a:off x="914398" y="1600199"/>
          <a:ext cx="9677401" cy="53806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9432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568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72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862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Type of Vaccine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Animal 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Species Vaccinated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</a:rPr>
                        <a:t>No. of Animals Vaccinated</a:t>
                      </a:r>
                    </a:p>
                  </a:txBody>
                  <a:tcPr marL="68580" marR="68580" marT="34293" marB="34293" horzOverflow="overflow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Anti Rabies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Dog/Cat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/>
                        <a:t>831</a:t>
                      </a:r>
                      <a:endParaRPr lang="en-US" sz="2000" b="1" dirty="0"/>
                    </a:p>
                  </a:txBody>
                  <a:tcPr marL="68580" marR="68580" marT="34293" marB="34293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+mn-cs"/>
                        </a:rPr>
                        <a:t>H.S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+mn-cs"/>
                        </a:rPr>
                        <a:t>./B.Q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Cattle/Buffalo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rgbClr val="0070C0"/>
                          </a:solidFill>
                        </a:rPr>
                        <a:t>0.0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marL="68580" marR="68580" marT="34293" marB="34293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976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Foot and Mouth Disease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Cattle/Buffalo/Pig/Goat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rgbClr val="0070C0"/>
                          </a:solidFill>
                        </a:rPr>
                        <a:t>22019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marL="68580" marR="68580" marT="34293" marB="34293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10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Canine Distemper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Dog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/>
                        <a:t>143</a:t>
                      </a:r>
                      <a:endParaRPr lang="en-US" sz="2000" b="1" dirty="0"/>
                    </a:p>
                  </a:txBody>
                  <a:tcPr marL="68580" marR="68580" marT="34293" marB="34293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PPR</a:t>
                      </a: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Goat and Sheep</a:t>
                      </a: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rgbClr val="0070C0"/>
                          </a:solidFill>
                        </a:rPr>
                        <a:t>173300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marL="68580" marR="68580" marT="34293" marB="34293" horzOverflow="overflow"/>
                </a:tc>
                <a:extLst>
                  <a:ext uri="{0D108BD9-81ED-4DB2-BD59-A6C34878D82A}">
                    <a16:rowId xmlns="" xmlns:a16="http://schemas.microsoft.com/office/drawing/2014/main" val="2525004125"/>
                  </a:ext>
                </a:extLst>
              </a:tr>
              <a:tr h="38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Ranikhet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Poultry</a:t>
                      </a: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rgbClr val="0070C0"/>
                          </a:solidFill>
                        </a:rPr>
                        <a:t>0.0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marL="68580" marR="68580" marT="34293" marB="34293" horzOverflow="overflow"/>
                </a:tc>
                <a:extLst>
                  <a:ext uri="{0D108BD9-81ED-4DB2-BD59-A6C34878D82A}">
                    <a16:rowId xmlns="" xmlns:a16="http://schemas.microsoft.com/office/drawing/2014/main" val="3516395241"/>
                  </a:ext>
                </a:extLst>
              </a:tr>
              <a:tr h="38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Swine fever</a:t>
                      </a: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swine</a:t>
                      </a: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rgbClr val="0070C0"/>
                          </a:solidFill>
                        </a:rPr>
                        <a:t>13300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marL="68580" marR="68580" marT="34293" marB="34293" horzOverflow="overflow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8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Lumpy Skin Disease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Cattle/Buffalo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rgbClr val="0070C0"/>
                          </a:solidFill>
                        </a:rPr>
                        <a:t>9300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marL="68580" marR="68580" marT="34293" marB="34293" horzOverflow="overflow"/>
                </a:tc>
              </a:tr>
              <a:tr h="38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Others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 smtClean="0">
                          <a:solidFill>
                            <a:srgbClr val="0070C0"/>
                          </a:solidFill>
                        </a:rPr>
                        <a:t>0.0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marL="68580" marR="68580" marT="34293" marB="34293" horzOverflow="overflow"/>
                </a:tc>
              </a:tr>
              <a:tr h="697642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Total </a:t>
                      </a:r>
                    </a:p>
                  </a:txBody>
                  <a:tcPr marL="68580" marR="68580" marT="34293" marB="34293" horzOverflow="overflow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34293" marB="34293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1" dirty="0" smtClean="0">
                          <a:solidFill>
                            <a:srgbClr val="0070C0"/>
                          </a:solidFill>
                        </a:rPr>
                        <a:t>218893</a:t>
                      </a:r>
                      <a:endParaRPr lang="en-US" sz="20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3" marB="34293" horzOverflow="overflow"/>
                </a:tc>
                <a:extLst>
                  <a:ext uri="{0D108BD9-81ED-4DB2-BD59-A6C34878D82A}">
                    <a16:rowId xmlns="" xmlns:a16="http://schemas.microsoft.com/office/drawing/2014/main" val="373711721"/>
                  </a:ext>
                </a:extLst>
              </a:tr>
            </a:tbl>
          </a:graphicData>
        </a:graphic>
      </p:graphicFrame>
      <p:sp>
        <p:nvSpPr>
          <p:cNvPr id="8" name="Rounded Rectangle 9">
            <a:extLst>
              <a:ext uri="{FF2B5EF4-FFF2-40B4-BE49-F238E27FC236}">
                <a16:creationId xmlns="" xmlns:a16="http://schemas.microsoft.com/office/drawing/2014/main" id="{DB7B1414-CE5F-401E-94F3-3BC1DA4C757C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36363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05DF28-33AB-4EB9-A298-3D613ADCA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C125D73-4996-4DFB-BD8B-B56019D4B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67224A82-0869-4282-83F8-90964549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104834"/>
            <a:ext cx="4343400" cy="589823"/>
          </a:xfrm>
        </p:spPr>
        <p:txBody>
          <a:bodyPr>
            <a:noAutofit/>
          </a:bodyPr>
          <a:lstStyle/>
          <a:p>
            <a:r>
              <a:rPr lang="ne-NP" sz="2400" b="1" dirty="0">
                <a:solidFill>
                  <a:srgbClr val="C00000"/>
                </a:solidFill>
                <a:latin typeface="Times New Roman" panose="02020603050405020304" pitchFamily="18" charset="0"/>
                <a:cs typeface="Kalimati" panose="00000400000000000000" pitchFamily="2"/>
              </a:rPr>
              <a:t>कृत्रिम गर्भाधान सेवा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Kalimati" panose="00000400000000000000" pitchFamily="2"/>
            </a:endParaRPr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="" xmlns:a16="http://schemas.microsoft.com/office/drawing/2014/main" id="{81577AF6-BF21-4967-8E4B-7BA98DA312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033597"/>
              </p:ext>
            </p:extLst>
          </p:nvPr>
        </p:nvGraphicFramePr>
        <p:xfrm>
          <a:off x="1454018" y="1819712"/>
          <a:ext cx="8534400" cy="37682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64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173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60320"/>
                <a:gridCol w="25603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36987">
                <a:tc>
                  <a:txBody>
                    <a:bodyPr/>
                    <a:lstStyle/>
                    <a:p>
                      <a:pPr algn="ctr" fontAlgn="b"/>
                      <a:r>
                        <a:rPr lang="ne-NP" sz="2400" b="0" i="0" u="none" strike="noStrike" dirty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सि.नं</a:t>
                      </a:r>
                    </a:p>
                  </a:txBody>
                  <a:tcPr marL="9525" marR="9525" marT="9525" marB="0" anchor="ctr">
                    <a:solidFill>
                      <a:srgbClr val="FD9D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u="none" strike="noStrike" dirty="0">
                          <a:solidFill>
                            <a:srgbClr val="002060"/>
                          </a:solidFill>
                          <a:effectLst/>
                          <a:cs typeface="Kalimati" panose="00000400000000000000" pitchFamily="2"/>
                        </a:rPr>
                        <a:t>पशुवस्तु</a:t>
                      </a:r>
                      <a:endParaRPr lang="ne-NP" sz="2400" b="0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D9D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लक्ष्य</a:t>
                      </a:r>
                      <a:endParaRPr lang="ne-NP" sz="2400" b="0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D9D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Kalimati" pitchFamily="2"/>
                        </a:rPr>
                        <a:t>प्रगति</a:t>
                      </a:r>
                      <a:endParaRPr lang="ne-NP" sz="2400" b="0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FD9D7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2251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१</a:t>
                      </a:r>
                      <a:endParaRPr lang="ne-NP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1" u="none" strike="noStrike" dirty="0">
                          <a:effectLst/>
                          <a:cs typeface="Kalimati" panose="00000400000000000000" pitchFamily="2"/>
                        </a:rPr>
                        <a:t>गाई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2400" b="1" dirty="0" smtClean="0">
                          <a:cs typeface="Kalimati" panose="00000400000000000000" pitchFamily="2"/>
                        </a:rPr>
                        <a:t>6000</a:t>
                      </a:r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b="1" dirty="0" smtClean="0">
                          <a:cs typeface="Kalimati" panose="00000400000000000000" pitchFamily="2"/>
                        </a:rPr>
                        <a:t>2103</a:t>
                      </a:r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2251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u="none" strike="noStrike">
                          <a:effectLst/>
                          <a:cs typeface="Kalimati" panose="00000400000000000000" pitchFamily="2"/>
                        </a:rPr>
                        <a:t>२</a:t>
                      </a:r>
                      <a:endParaRPr lang="ne-NP" sz="24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1" u="none" strike="noStrike" dirty="0">
                          <a:effectLst/>
                          <a:cs typeface="Kalimati" panose="00000400000000000000" pitchFamily="2"/>
                        </a:rPr>
                        <a:t>भैसी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b="1" dirty="0" smtClean="0">
                          <a:cs typeface="Kalimati" panose="00000400000000000000" pitchFamily="2"/>
                        </a:rPr>
                        <a:t>2453</a:t>
                      </a:r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1497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३</a:t>
                      </a:r>
                      <a:endParaRPr lang="ne-NP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1" u="none" strike="noStrike" dirty="0">
                          <a:effectLst/>
                          <a:cs typeface="Kalimati" panose="00000400000000000000" pitchFamily="2"/>
                        </a:rPr>
                        <a:t>बाख्रा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b="1" dirty="0" smtClean="0">
                          <a:cs typeface="Kalimati" panose="00000400000000000000" pitchFamily="2"/>
                        </a:rPr>
                        <a:t>4</a:t>
                      </a:r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1497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४</a:t>
                      </a:r>
                      <a:endParaRPr lang="ne-NP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वंगुर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b="1" dirty="0" smtClean="0">
                          <a:cs typeface="Kalimati" panose="00000400000000000000" pitchFamily="2"/>
                        </a:rPr>
                        <a:t>0</a:t>
                      </a:r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1497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५</a:t>
                      </a:r>
                      <a:endParaRPr lang="ne-NP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कुखुरा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b="1" dirty="0" smtClean="0">
                          <a:cs typeface="Kalimati" panose="00000400000000000000" pitchFamily="2"/>
                        </a:rPr>
                        <a:t>0</a:t>
                      </a:r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2251">
                <a:tc>
                  <a:txBody>
                    <a:bodyPr/>
                    <a:lstStyle/>
                    <a:p>
                      <a:pPr algn="ctr" fontAlgn="ctr"/>
                      <a:endParaRPr lang="ne-NP" sz="24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b="1" dirty="0" smtClean="0">
                          <a:cs typeface="Kalimati" panose="00000400000000000000" pitchFamily="2"/>
                        </a:rPr>
                        <a:t>4560</a:t>
                      </a:r>
                      <a:endParaRPr lang="en-US" sz="2400" b="1" dirty="0"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Rounded Rectangle 9">
            <a:extLst>
              <a:ext uri="{FF2B5EF4-FFF2-40B4-BE49-F238E27FC236}">
                <a16:creationId xmlns="" xmlns:a16="http://schemas.microsoft.com/office/drawing/2014/main" id="{89E87E57-8091-4218-8B23-4DC7C395B2EA}"/>
              </a:ext>
            </a:extLst>
          </p:cNvPr>
          <p:cNvSpPr/>
          <p:nvPr/>
        </p:nvSpPr>
        <p:spPr>
          <a:xfrm>
            <a:off x="1371600" y="226631"/>
            <a:ext cx="8699237" cy="7531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 सञ्चालित कार्यक्रमबाट प्राप्त मुख्य </a:t>
            </a:r>
            <a:r>
              <a:rPr lang="ne-NP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Kalimati" pitchFamily="2"/>
                <a:cs typeface="Kalimati" pitchFamily="2"/>
              </a:rPr>
              <a:t>उपलब्धिहरु</a:t>
            </a:r>
            <a:endParaRPr lang="ne-NP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Kalimati" pitchFamily="2"/>
              <a:cs typeface="Kalimati" pitchFamily="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5867400"/>
            <a:ext cx="876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/>
              <a:t>मुख्य उपलब्धीहरुः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44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A46F5B-B369-298B-467C-767AC5366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8060CD-899F-7121-3E8F-029A699DF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11734800" cy="685800"/>
          </a:xfr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जिल्लामा कार्यरत सरकारी 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प्राविधिक जनशक्त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"/>
                <a:cs typeface="Kalimati" panose="00000400000000000000" pitchFamily="2"/>
              </a:rPr>
              <a:t>ि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विवरण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(</a:t>
            </a:r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२०८१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/</a:t>
            </a:r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८२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)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1B3BFB89-12F7-299B-907D-4FE4F2552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129209"/>
              </p:ext>
            </p:extLst>
          </p:nvPr>
        </p:nvGraphicFramePr>
        <p:xfrm>
          <a:off x="228600" y="1524000"/>
          <a:ext cx="11277603" cy="5488692"/>
        </p:xfrm>
        <a:graphic>
          <a:graphicData uri="http://schemas.openxmlformats.org/drawingml/2006/table">
            <a:tbl>
              <a:tblPr firstRow="1" firstCol="1" bandRow="1"/>
              <a:tblGrid>
                <a:gridCol w="8713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739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0024"/>
                <a:gridCol w="930024"/>
                <a:gridCol w="1904999"/>
                <a:gridCol w="2468623"/>
                <a:gridCol w="179858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क्र.सं</a:t>
                      </a: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latin typeface="Calibri"/>
                          <a:cs typeface="Kalimati" pitchFamily="2"/>
                        </a:rPr>
                        <a:t>. </a:t>
                      </a:r>
                      <a:endParaRPr lang="ne-NP" sz="16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विवरण</a:t>
                      </a: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404040"/>
                          </a:solidFill>
                          <a:latin typeface="Kalimati"/>
                          <a:cs typeface="Kalimati" pitchFamily="2"/>
                        </a:rPr>
                        <a:t>प्रादेशिक</a:t>
                      </a:r>
                      <a:r>
                        <a:rPr lang="ne-NP" sz="1600" b="1" i="0" u="none" strike="noStrike" baseline="0" dirty="0" smtClean="0">
                          <a:solidFill>
                            <a:srgbClr val="404040"/>
                          </a:solidFill>
                          <a:latin typeface="Kalimati"/>
                          <a:cs typeface="Kalimati" pitchFamily="2"/>
                        </a:rPr>
                        <a:t> कार्यालयमा </a:t>
                      </a:r>
                      <a:r>
                        <a:rPr lang="ne-NP" sz="1600" b="1" i="0" u="none" strike="noStrike" dirty="0" smtClean="0">
                          <a:solidFill>
                            <a:srgbClr val="404040"/>
                          </a:solidFill>
                          <a:latin typeface="Kalimati"/>
                          <a:cs typeface="Kalimati" pitchFamily="2"/>
                        </a:rPr>
                        <a:t>कार्यरत</a:t>
                      </a:r>
                      <a:endParaRPr lang="ne-NP" sz="1600" b="1" i="0" u="none" strike="noStrike" dirty="0">
                        <a:solidFill>
                          <a:srgbClr val="40404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404040"/>
                          </a:solidFill>
                          <a:latin typeface="Kalimati"/>
                          <a:cs typeface="Kalimati" pitchFamily="2"/>
                        </a:rPr>
                        <a:t>संघीय</a:t>
                      </a:r>
                      <a:r>
                        <a:rPr lang="ne-NP" sz="1600" b="1" i="0" u="none" strike="noStrike" baseline="0" dirty="0" smtClean="0">
                          <a:solidFill>
                            <a:srgbClr val="404040"/>
                          </a:solidFill>
                          <a:latin typeface="Kalimati"/>
                          <a:cs typeface="Kalimati" pitchFamily="2"/>
                        </a:rPr>
                        <a:t> कार्यालयमा कार्यरत</a:t>
                      </a:r>
                      <a:endParaRPr lang="ne-NP" sz="1600" b="1" i="0" u="none" strike="noStrike" dirty="0">
                        <a:solidFill>
                          <a:srgbClr val="40404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404040"/>
                          </a:solidFill>
                          <a:latin typeface="Kalimati"/>
                          <a:cs typeface="Kalimati" pitchFamily="2"/>
                        </a:rPr>
                        <a:t>स्थानिय तहमा कार्यरत</a:t>
                      </a:r>
                      <a:endParaRPr lang="ne-NP" sz="1600" b="1" i="0" u="none" strike="noStrike" dirty="0">
                        <a:solidFill>
                          <a:srgbClr val="40404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404040"/>
                          </a:solidFill>
                          <a:latin typeface="Kalimati"/>
                          <a:cs typeface="Kalimati" pitchFamily="2"/>
                        </a:rPr>
                        <a:t>शिक्षण संस्था</a:t>
                      </a:r>
                      <a:r>
                        <a:rPr lang="en-US" sz="1600" b="1" i="0" u="none" strike="noStrike" dirty="0" smtClean="0">
                          <a:solidFill>
                            <a:srgbClr val="404040"/>
                          </a:solidFill>
                          <a:latin typeface="Kalimati"/>
                          <a:cs typeface="Kalimati" pitchFamily="2"/>
                        </a:rPr>
                        <a:t>/</a:t>
                      </a:r>
                      <a:r>
                        <a:rPr lang="ne-NP" sz="1600" b="1" i="0" u="none" strike="noStrike" dirty="0" smtClean="0">
                          <a:solidFill>
                            <a:srgbClr val="404040"/>
                          </a:solidFill>
                          <a:latin typeface="Kalimati"/>
                          <a:cs typeface="Kalimati" pitchFamily="2"/>
                        </a:rPr>
                        <a:t>संस्थानमा कार्यरत</a:t>
                      </a:r>
                      <a:endParaRPr lang="ne-NP" sz="1600" b="1" i="0" u="none" strike="noStrike" dirty="0">
                        <a:solidFill>
                          <a:srgbClr val="40404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जम्मा</a:t>
                      </a:r>
                      <a:r>
                        <a:rPr lang="ne-NP" sz="1600" b="1" i="0" u="none" strike="noStrike" dirty="0">
                          <a:solidFill>
                            <a:srgbClr val="404040"/>
                          </a:solidFill>
                          <a:latin typeface="Calibri"/>
                          <a:cs typeface="Kalimati" pitchFamily="2"/>
                        </a:rPr>
                        <a:t> </a:t>
                      </a:r>
                      <a:endParaRPr lang="ne-NP" sz="1600" b="1" i="0" u="none" strike="noStrike" dirty="0">
                        <a:solidFill>
                          <a:srgbClr val="40404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619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पशु चिकित्सक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2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1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५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८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219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पशु</a:t>
                      </a:r>
                      <a:r>
                        <a:rPr lang="ne-NP" sz="18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सेवा विज्ञ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/</a:t>
                      </a:r>
                      <a:endParaRPr lang="ne-NP" sz="1800" b="1" i="0" u="none" strike="noStrike" baseline="0" dirty="0" smtClean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ne-NP" sz="18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डेरी विज्ञ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१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१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३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मत्स्य विज्ञ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०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०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34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४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पशु सेवा</a:t>
                      </a:r>
                      <a:r>
                        <a:rPr lang="en-US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/</a:t>
                      </a: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स्वास्थ्य प्राविधिक</a:t>
                      </a: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16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51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४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७१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96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५</a:t>
                      </a: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मत्स्य प्राविधिक</a:t>
                      </a: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०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०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129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ne-NP" sz="1600" b="0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६</a:t>
                      </a: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0336">
                <a:tc gridSpan="2"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20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जम्मा</a:t>
                      </a: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t">
                        <a:lnSpc>
                          <a:spcPct val="100000"/>
                        </a:lnSpc>
                      </a:pP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ne-NP" sz="20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Kalimati" pitchFamily="2"/>
                        </a:rPr>
                        <a:t>18</a:t>
                      </a:r>
                      <a:endParaRPr lang="ne-NP" sz="20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endParaRPr lang="ne-NP" sz="20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ne-NP" sz="20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Kalimati" pitchFamily="2"/>
                        </a:rPr>
                        <a:t>52</a:t>
                      </a:r>
                      <a:endParaRPr lang="ne-NP" sz="20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ne-NP" sz="20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Kalimati" pitchFamily="2"/>
                        </a:rPr>
                        <a:t>१०</a:t>
                      </a:r>
                      <a:endParaRPr lang="ne-NP" sz="20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ne-NP" sz="20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Kalimati" pitchFamily="2"/>
                        </a:rPr>
                        <a:t>८०</a:t>
                      </a:r>
                      <a:endParaRPr lang="ne-NP" sz="20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05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10820400" cy="7620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b"/>
            <a:r>
              <a:rPr lang="ne-NP" sz="2800" dirty="0" smtClean="0">
                <a:cs typeface="Kalimati" panose="00000400000000000000" pitchFamily="2"/>
              </a:rPr>
              <a:t>प्रदेश</a:t>
            </a:r>
            <a:r>
              <a:rPr lang="en-US" sz="2800" dirty="0" smtClean="0">
                <a:cs typeface="Kalimati" panose="00000400000000000000" pitchFamily="2"/>
              </a:rPr>
              <a:t> </a:t>
            </a:r>
            <a:r>
              <a:rPr lang="ne-NP" sz="2800" dirty="0" smtClean="0">
                <a:cs typeface="Kalimati" panose="00000400000000000000" pitchFamily="2"/>
              </a:rPr>
              <a:t>स्थापना </a:t>
            </a:r>
            <a:r>
              <a:rPr lang="ne-NP" sz="2800" dirty="0">
                <a:cs typeface="Kalimati" panose="00000400000000000000" pitchFamily="2"/>
              </a:rPr>
              <a:t>पश्‍चात हालसम्मको मुख्य मुख्य उपलब्धिहरु</a:t>
            </a:r>
            <a:endParaRPr lang="ne-NP" sz="2800" dirty="0">
              <a:solidFill>
                <a:srgbClr val="000000"/>
              </a:solidFill>
              <a:latin typeface="Kalimati" panose="00000400000000000000" pitchFamily="2"/>
              <a:cs typeface="Kalimati" panose="00000400000000000000" pitchFamily="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370684"/>
              </p:ext>
            </p:extLst>
          </p:nvPr>
        </p:nvGraphicFramePr>
        <p:xfrm>
          <a:off x="609600" y="1219200"/>
          <a:ext cx="11277600" cy="40823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411209"/>
                <a:gridCol w="2866391"/>
              </a:tblGrid>
              <a:tr h="449754">
                <a:tc>
                  <a:txBody>
                    <a:bodyPr/>
                    <a:lstStyle/>
                    <a:p>
                      <a:pPr algn="ctr" fontAlgn="b"/>
                      <a:r>
                        <a:rPr lang="ne-NP" sz="2400" u="none" strike="noStrike" dirty="0">
                          <a:effectLst/>
                          <a:cs typeface="Kalimati" panose="00000400000000000000" pitchFamily="2"/>
                        </a:rPr>
                        <a:t>विवरण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400" u="none" strike="noStrike" dirty="0" smtClean="0">
                          <a:effectLst/>
                          <a:cs typeface="Kalimati" panose="00000400000000000000" pitchFamily="2"/>
                        </a:rPr>
                        <a:t>संख्या/क्षमता</a:t>
                      </a:r>
                      <a:endParaRPr lang="ne-NP" sz="2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464646"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पशुपन्छी </a:t>
                      </a: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पूर्वाधार/संरचना निर्माण  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(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पशु हाट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बजार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, पशु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वधस्थल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, गौशाला</a:t>
                      </a:r>
                      <a:r>
                        <a:rPr lang="en-US" sz="2000" u="none" strike="noStrike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र संकलन केन्द्र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)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स्रोत </a:t>
                      </a: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केन्द्रहरु 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(बाख्रा,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भैंसी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, बंगुर, कुखुरा </a:t>
                      </a: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आदि)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4</a:t>
                      </a:r>
                      <a:r>
                        <a:rPr lang="en-US" sz="20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449754"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घाँस नर्सरी </a:t>
                      </a: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स्थापना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3</a:t>
                      </a:r>
                      <a:r>
                        <a:rPr lang="en-US" sz="20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449754"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मासु</a:t>
                      </a:r>
                      <a:r>
                        <a:rPr lang="en-US" sz="20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डेरी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पसल निर्माण</a:t>
                      </a:r>
                      <a:r>
                        <a:rPr lang="en-US" sz="2000" u="none" strike="noStrike" baseline="0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सुधार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449754"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भकारो</a:t>
                      </a:r>
                      <a:r>
                        <a:rPr lang="en-US" sz="2000" u="none" strike="noStrike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गोठ सुधार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660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760418"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ठूला 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पशुपन्छी औजार </a:t>
                      </a: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यन्त्र उपकरण 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(चिलिङ्ग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भ्याट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, डिफिज,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दाना बनाउने मेसिन, मिल्क एनालाइजर</a:t>
                      </a:r>
                      <a:r>
                        <a:rPr lang="en-US" sz="2000" u="none" strike="noStrike" baseline="0" dirty="0" smtClean="0">
                          <a:effectLst/>
                          <a:cs typeface="Kalimati" panose="00000400000000000000" pitchFamily="2"/>
                        </a:rPr>
                        <a:t>,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कोल्ड रुम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आदि)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चिलिङ्ग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भ्याट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२(१००0 लि)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2000" u="none" strike="noStrike" baseline="0" dirty="0" smtClean="0">
                          <a:effectLst/>
                          <a:cs typeface="Kalimati" panose="00000400000000000000" pitchFamily="2"/>
                        </a:rPr>
                        <a:t>,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कोल्ड रुम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१</a:t>
                      </a:r>
                      <a:r>
                        <a:rPr lang="en-US" sz="20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en-US" sz="2000" u="none" strike="noStrike" dirty="0" smtClean="0">
                          <a:effectLst/>
                          <a:cs typeface="Kalimati" panose="00000400000000000000" pitchFamily="2"/>
                        </a:rPr>
                        <a:t>(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२०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ह</a:t>
                      </a:r>
                      <a:r>
                        <a:rPr lang="en-US" sz="2000" u="none" strike="noStrike" baseline="0" dirty="0" smtClean="0">
                          <a:effectLst/>
                          <a:cs typeface="Kalimati" panose="00000400000000000000" pitchFamily="2"/>
                        </a:rPr>
                        <a:t>.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लि</a:t>
                      </a:r>
                      <a:r>
                        <a:rPr lang="en-US" sz="2000" u="none" strike="noStrike" baseline="0" dirty="0" smtClean="0">
                          <a:effectLst/>
                          <a:cs typeface="Kalimati" panose="00000400000000000000" pitchFamily="2"/>
                        </a:rPr>
                        <a:t>.)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449754"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पशुपन्छी </a:t>
                      </a: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उपज ढुवानी साधन 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2400" u="none" strike="noStrike" dirty="0" smtClean="0">
                          <a:effectLst/>
                          <a:cs typeface="Kalimati" panose="00000400000000000000" pitchFamily="2"/>
                        </a:rPr>
                        <a:t>0.0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8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7" name="Title 1"/>
          <p:cNvSpPr>
            <a:spLocks noGrp="1"/>
          </p:cNvSpPr>
          <p:nvPr>
            <p:ph type="title" idx="4294967295"/>
          </p:nvPr>
        </p:nvSpPr>
        <p:spPr>
          <a:xfrm>
            <a:off x="0" y="-32281"/>
            <a:ext cx="12192000" cy="954107"/>
          </a:xfr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r>
              <a:rPr lang="ne-NP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आ.व.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 </a:t>
            </a:r>
            <a:r>
              <a:rPr lang="ne-NP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२०८१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/</a:t>
            </a:r>
            <a:r>
              <a:rPr lang="ne-NP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८२ </a:t>
            </a:r>
            <a:r>
              <a:rPr lang="ne-NP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को विनियोजित बजेट तथा खर्च विवरण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(</a:t>
            </a:r>
            <a:r>
              <a:rPr lang="ne-NP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प्रदेशबाट स्थानीय तहमा वित्तीय हस्तान्तरित कार्यक्रम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)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imati "/>
              <a:cs typeface="Kalimati" pitchFamily="2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134600" y="444772"/>
            <a:ext cx="1752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e-NP" sz="1800" b="1" dirty="0">
                <a:solidFill>
                  <a:srgbClr val="FF0000"/>
                </a:solidFill>
                <a:cs typeface="Kalimati" panose="00000400000000000000" pitchFamily="2"/>
              </a:rPr>
              <a:t>रकम रु</a:t>
            </a:r>
            <a:r>
              <a:rPr lang="en-US" sz="1800" b="1" dirty="0">
                <a:solidFill>
                  <a:srgbClr val="FF0000"/>
                </a:solidFill>
                <a:cs typeface="Kalimati" panose="00000400000000000000" pitchFamily="2"/>
              </a:rPr>
              <a:t>.</a:t>
            </a:r>
            <a:r>
              <a:rPr lang="ne-NP" sz="1800" b="1" dirty="0">
                <a:solidFill>
                  <a:srgbClr val="FF0000"/>
                </a:solidFill>
                <a:cs typeface="Kalimati" panose="00000400000000000000" pitchFamily="2"/>
              </a:rPr>
              <a:t> </a:t>
            </a:r>
            <a:r>
              <a:rPr lang="ne-NP" sz="1800" b="1" dirty="0" smtClean="0">
                <a:solidFill>
                  <a:srgbClr val="FF0000"/>
                </a:solidFill>
                <a:cs typeface="Kalimati" panose="00000400000000000000" pitchFamily="2"/>
              </a:rPr>
              <a:t>०००</a:t>
            </a:r>
            <a:endParaRPr lang="en-US" sz="18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544928"/>
              </p:ext>
            </p:extLst>
          </p:nvPr>
        </p:nvGraphicFramePr>
        <p:xfrm>
          <a:off x="228600" y="1143000"/>
          <a:ext cx="11658600" cy="281434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86000"/>
                <a:gridCol w="1795556"/>
                <a:gridCol w="1785844"/>
                <a:gridCol w="3733800"/>
                <a:gridCol w="2057400"/>
              </a:tblGrid>
              <a:tr h="1168281"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कार्यक्रमको नाम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विनियोजित बजेट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खर्च रकम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सञ्‍चालित मुख्य क्रियाकलाप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प्राप्‍त मुख्य उपलब्धि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/>
                </a:tc>
              </a:tr>
              <a:tr h="1041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बाख्रा</a:t>
                      </a:r>
                      <a:r>
                        <a:rPr lang="ne-NP" sz="1800" u="none" strike="noStrike" baseline="0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u="none" strike="noStrike" baseline="0" dirty="0" smtClean="0">
                          <a:effectLst/>
                          <a:cs typeface="Kalimati" panose="00000400000000000000" pitchFamily="2"/>
                        </a:rPr>
                        <a:t>प्रवर्द्धन (रिव्दीकोट गा.पा.)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1000.0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993.298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खोर निर्माणतथा</a:t>
                      </a:r>
                      <a:r>
                        <a:rPr lang="ne-NP" sz="1800" u="none" strike="noStrike" baseline="0" dirty="0" smtClean="0">
                          <a:effectLst/>
                          <a:cs typeface="Kalimati" panose="00000400000000000000" pitchFamily="2"/>
                        </a:rPr>
                        <a:t> सुधार,वाख्रा</a:t>
                      </a:r>
                      <a:r>
                        <a:rPr lang="en-US" sz="1800" u="none" strike="noStrike" baseline="0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u="none" strike="noStrike" baseline="0" dirty="0" smtClean="0">
                          <a:effectLst/>
                          <a:cs typeface="Kalimati" panose="00000400000000000000" pitchFamily="2"/>
                        </a:rPr>
                        <a:t>वोका खरिद तथा वितरण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12 वटा खोर वनेको /७-१२५गोटा</a:t>
                      </a:r>
                      <a:r>
                        <a:rPr lang="ne-NP" sz="1800" u="none" strike="noStrike" baseline="0" dirty="0" smtClean="0">
                          <a:effectLst/>
                          <a:cs typeface="Kalimati" panose="00000400000000000000" pitchFamily="2"/>
                        </a:rPr>
                        <a:t> वोका</a:t>
                      </a:r>
                      <a:r>
                        <a:rPr lang="en-US" sz="1800" u="none" strike="noStrike" baseline="0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u="none" strike="noStrike" baseline="0" dirty="0" smtClean="0">
                          <a:effectLst/>
                          <a:cs typeface="Kalimati" panose="00000400000000000000" pitchFamily="2"/>
                        </a:rPr>
                        <a:t>र वाख्रा वितरण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  <a:tr h="6045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गौ</a:t>
                      </a:r>
                      <a:r>
                        <a:rPr lang="ne-NP" sz="1800" u="none" strike="noStrike" baseline="0" dirty="0" smtClean="0">
                          <a:effectLst/>
                          <a:cs typeface="Kalimati" panose="00000400000000000000" pitchFamily="2"/>
                        </a:rPr>
                        <a:t> सेवा आश्रम (तानसेन)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1000.0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880.880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गेष्टहरु वस्ने सेड निर्माण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u="none" strike="noStrike" dirty="0" smtClean="0">
                          <a:effectLst/>
                          <a:cs typeface="Kalimati" panose="00000400000000000000" pitchFamily="2"/>
                        </a:rPr>
                        <a:t>धार्मिक</a:t>
                      </a:r>
                      <a:r>
                        <a:rPr lang="ne-NP" sz="1800" u="none" strike="noStrike" baseline="0" dirty="0" smtClean="0">
                          <a:effectLst/>
                          <a:cs typeface="Kalimati" panose="00000400000000000000" pitchFamily="2"/>
                        </a:rPr>
                        <a:t> पर्यटनमा सहयोग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4059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10668000" cy="715962"/>
          </a:xfrm>
        </p:spPr>
        <p:txBody>
          <a:bodyPr>
            <a:noAutofit/>
          </a:bodyPr>
          <a:lstStyle/>
          <a:p>
            <a:r>
              <a:rPr lang="ne-NP" sz="2800" b="1" dirty="0">
                <a:solidFill>
                  <a:srgbClr val="C00000"/>
                </a:solidFill>
                <a:cs typeface="Kalimati" panose="00000400000000000000" pitchFamily="2"/>
              </a:rPr>
              <a:t>आ.व. </a:t>
            </a:r>
            <a:r>
              <a:rPr lang="ne-NP" sz="2800" b="1" dirty="0" smtClean="0">
                <a:solidFill>
                  <a:srgbClr val="C00000"/>
                </a:solidFill>
                <a:cs typeface="Kalimati" panose="00000400000000000000" pitchFamily="2"/>
              </a:rPr>
              <a:t>२०८१/8२ </a:t>
            </a:r>
            <a:r>
              <a:rPr lang="ne-NP" sz="2800" b="1" dirty="0">
                <a:solidFill>
                  <a:srgbClr val="C00000"/>
                </a:solidFill>
                <a:cs typeface="Kalimati" panose="00000400000000000000" pitchFamily="2"/>
              </a:rPr>
              <a:t>मा गरिएको नियमन कार्यक्रम अनुगमन विवरण</a:t>
            </a:r>
            <a:endParaRPr lang="en-US" sz="2800" b="1" dirty="0">
              <a:solidFill>
                <a:srgbClr val="C00000"/>
              </a:solidFill>
              <a:cs typeface="Kalimati" panose="00000400000000000000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5005468"/>
              </p:ext>
            </p:extLst>
          </p:nvPr>
        </p:nvGraphicFramePr>
        <p:xfrm>
          <a:off x="167340" y="990601"/>
          <a:ext cx="11719861" cy="3200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05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805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62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8754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67001"/>
              </a:tblGrid>
              <a:tr h="990599"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1" u="none" strike="noStrike" dirty="0">
                          <a:solidFill>
                            <a:srgbClr val="002060"/>
                          </a:solidFill>
                          <a:effectLst/>
                          <a:cs typeface="Kalimati" panose="00000400000000000000" pitchFamily="2"/>
                        </a:rPr>
                        <a:t>क्र.सं.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1" u="none" strike="noStrike" dirty="0">
                          <a:solidFill>
                            <a:srgbClr val="002060"/>
                          </a:solidFill>
                          <a:effectLst/>
                          <a:cs typeface="Kalimati" panose="00000400000000000000" pitchFamily="2"/>
                        </a:rPr>
                        <a:t>अनुगमन/निरिक्षण गरेको विवरण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1" i="0" u="none" strike="noStrike" dirty="0">
                          <a:solidFill>
                            <a:srgbClr val="002060"/>
                          </a:solidFill>
                          <a:effectLst/>
                          <a:cs typeface="Kalimati" panose="00000400000000000000" pitchFamily="2"/>
                        </a:rPr>
                        <a:t>संख्या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1" u="none" strike="noStrike" dirty="0">
                          <a:solidFill>
                            <a:srgbClr val="002060"/>
                          </a:solidFill>
                          <a:effectLst/>
                          <a:cs typeface="Kalimati" panose="00000400000000000000" pitchFamily="2"/>
                        </a:rPr>
                        <a:t>अनुगमनका क्रममा दिइएका निर्देशन/सुझावहरु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विगतका सुझावहरुको कार्यान्वनको अवस्था</a:t>
                      </a:r>
                      <a:endParaRPr lang="ne-NP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डेरी पसल/मासु पसल</a:t>
                      </a:r>
                      <a:r>
                        <a:rPr lang="ne-NP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र दाना औषधि पसल</a:t>
                      </a:r>
                      <a:endParaRPr lang="ne-NP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e-NP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4८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ne-NP" sz="2000" b="0" u="none" strike="noStrike" dirty="0" smtClean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जिल्ला प्रशासन</a:t>
                      </a:r>
                      <a:r>
                        <a:rPr lang="ne-NP" sz="2000" b="0" u="none" strike="noStrike" baseline="0" dirty="0" smtClean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 कार्यालयको साथै </a:t>
                      </a:r>
                      <a:r>
                        <a:rPr lang="ne-NP" sz="2000" b="0" u="none" strike="noStrike" baseline="0" dirty="0" smtClean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सरोकारवाला सँगको</a:t>
                      </a:r>
                      <a:r>
                        <a:rPr lang="en-US" sz="2000" b="0" u="none" strike="noStrike" baseline="0" dirty="0" smtClean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0" u="none" strike="noStrike" baseline="0" dirty="0" smtClean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समन्वयमा</a:t>
                      </a:r>
                      <a:r>
                        <a:rPr lang="en-US" sz="2000" b="0" u="none" strike="noStrike" baseline="0" dirty="0" smtClean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0" u="none" strike="noStrike" baseline="0" dirty="0" smtClean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अनुगमन गर्दा </a:t>
                      </a:r>
                      <a:r>
                        <a:rPr lang="ne-NP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मूल्य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सूचि देखिने गरि राख्नु पर्ने ,सरसफाई र 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स्वच्छता,व्यावसाय 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दर्ता तथा नविकरण गर्नु पर्ने सुझाव दिईएको थियो ।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मूल्य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सूचि 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 राखेको/दर्तागरेको 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 सरसफाई गरेको ।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कुखुरा तथा वंगुर फार्महरु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ne-NP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सरसफाई तथा जैविक सुरक्षा विधि</a:t>
                      </a:r>
                      <a:r>
                        <a:rPr lang="ne-NP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अपनाउनु पर्ने ।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1FAD763-6294-4217-9293-EBCDFC355E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CC35873-0A90-4B52-B4D3-FA0C9C4CB9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648200"/>
            <a:ext cx="2899021" cy="17551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12" y="4648200"/>
            <a:ext cx="2632958" cy="17551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023" y="4686300"/>
            <a:ext cx="3052591" cy="17551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521" y="4694563"/>
            <a:ext cx="3044097" cy="179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0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10363200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ne-NP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स्मार्ट कृषि गाउँ हस्तान्तरण </a:t>
            </a:r>
            <a:r>
              <a:rPr lang="ne-NP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विवरण</a:t>
            </a:r>
            <a:r>
              <a:rPr lang="ne-NP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 </a:t>
            </a:r>
            <a:r>
              <a:rPr lang="ne-NP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आ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.</a:t>
            </a:r>
            <a:r>
              <a:rPr lang="ne-NP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व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.</a:t>
            </a:r>
            <a:r>
              <a:rPr lang="ne-NP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 ०८१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/</a:t>
            </a:r>
            <a:r>
              <a:rPr lang="ne-NP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०८२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754823"/>
              </p:ext>
            </p:extLst>
          </p:nvPr>
        </p:nvGraphicFramePr>
        <p:xfrm>
          <a:off x="533400" y="1295400"/>
          <a:ext cx="10591800" cy="28898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6400"/>
                <a:gridCol w="2286000"/>
                <a:gridCol w="1104665"/>
                <a:gridCol w="1994135"/>
                <a:gridCol w="2159000"/>
                <a:gridCol w="1371600"/>
              </a:tblGrid>
              <a:tr h="1055937">
                <a:tc>
                  <a:txBody>
                    <a:bodyPr/>
                    <a:lstStyle/>
                    <a:p>
                      <a:r>
                        <a:rPr lang="ne-NP" b="1" dirty="0" smtClean="0">
                          <a:cs typeface="Kalimati" pitchFamily="2"/>
                        </a:rPr>
                        <a:t>शुरु आ.व.</a:t>
                      </a:r>
                      <a:endParaRPr lang="en-US" b="1" dirty="0">
                        <a:cs typeface="Kalimati" pitchFamily="2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b="1" dirty="0" smtClean="0">
                          <a:cs typeface="Kalimati" pitchFamily="2"/>
                        </a:rPr>
                        <a:t>स्मार्ट</a:t>
                      </a:r>
                      <a:r>
                        <a:rPr lang="ne-NP" b="1" baseline="0" dirty="0" smtClean="0">
                          <a:cs typeface="Kalimati" pitchFamily="2"/>
                        </a:rPr>
                        <a:t> कृषि गाउँको नाम र ठेगाना</a:t>
                      </a:r>
                      <a:endParaRPr lang="en-US" b="1" dirty="0">
                        <a:cs typeface="Kalimati" pitchFamily="2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b="1" dirty="0" smtClean="0">
                          <a:cs typeface="Kalimati" pitchFamily="2"/>
                        </a:rPr>
                        <a:t>मुख्य वाली</a:t>
                      </a:r>
                      <a:endParaRPr lang="en-US" b="1" dirty="0">
                        <a:cs typeface="Kalimati" pitchFamily="2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b="1" dirty="0" smtClean="0">
                          <a:cs typeface="Kalimati" pitchFamily="2"/>
                        </a:rPr>
                        <a:t>हस्तान्तरण</a:t>
                      </a:r>
                      <a:r>
                        <a:rPr lang="ne-NP" b="1" baseline="0" dirty="0" smtClean="0">
                          <a:cs typeface="Kalimati" pitchFamily="2"/>
                        </a:rPr>
                        <a:t> गरिएको संस्थाको नाम र ठेगाना</a:t>
                      </a:r>
                      <a:endParaRPr lang="en-US" b="1" dirty="0">
                        <a:cs typeface="Kalimati" pitchFamily="2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b="1" dirty="0" smtClean="0">
                          <a:cs typeface="Kalimati" pitchFamily="2"/>
                        </a:rPr>
                        <a:t>हस्तान्तरण भएको मिति</a:t>
                      </a:r>
                      <a:endParaRPr lang="en-US" b="1" dirty="0">
                        <a:cs typeface="Kalimati" pitchFamily="2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b="1" dirty="0" smtClean="0">
                          <a:cs typeface="Kalimati" pitchFamily="2"/>
                        </a:rPr>
                        <a:t>कैफियत</a:t>
                      </a:r>
                      <a:endParaRPr lang="en-US" b="1" dirty="0">
                        <a:cs typeface="Kalimati" pitchFamily="2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001463"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०७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।०७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8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श्री 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बुढीदमार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स्मार्ट 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कृषि गाँउ 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कृषक 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समुह 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रैनादेवि छहरा-८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पाल्पा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 smtClean="0">
                          <a:cs typeface="Kalimati" pitchFamily="2"/>
                        </a:rPr>
                        <a:t>तरकारी/ अन्नवाली</a:t>
                      </a:r>
                      <a:endParaRPr lang="en-US" sz="1800" dirty="0">
                        <a:cs typeface="Kalimati" pitchFamily="2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बुढीदमार </a:t>
                      </a:r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स्मार्ट कृषि गाउँ कार्यक्रम संचालक समिति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२०८१/०६/09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itchFamily="2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117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०७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7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।०७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8</a:t>
                      </a:r>
                      <a:endParaRPr lang="ne-NP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श्री काउलेडाँडा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स्मार्ट बाख्रापालन समिति</a:t>
                      </a:r>
                    </a:p>
                    <a:p>
                      <a:pPr algn="ctr" fontAlgn="ctr"/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 smtClean="0">
                          <a:cs typeface="Kalimati" pitchFamily="2"/>
                        </a:rPr>
                        <a:t>वाख्रापालन</a:t>
                      </a:r>
                      <a:endParaRPr lang="en-US" sz="1800" dirty="0">
                        <a:cs typeface="Kalimati" pitchFamily="2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ईन्द्रेणी ब.कृ.स.सं. 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लि.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2082/03/07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itchFamily="2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419600"/>
            <a:ext cx="3048000" cy="18369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904" y="4373696"/>
            <a:ext cx="3288658" cy="18828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867" y="4385570"/>
            <a:ext cx="4233333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942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ne-NP" sz="2800" dirty="0" smtClean="0">
                <a:cs typeface="Kalimati" panose="00000400000000000000" pitchFamily="2"/>
              </a:rPr>
              <a:t/>
            </a:r>
            <a:br>
              <a:rPr lang="ne-NP" sz="2800" dirty="0" smtClean="0">
                <a:cs typeface="Kalimati" panose="00000400000000000000" pitchFamily="2"/>
              </a:rPr>
            </a:br>
            <a:r>
              <a:rPr lang="ne-NP" sz="2800" dirty="0" smtClean="0">
                <a:cs typeface="Kalimati" panose="00000400000000000000" pitchFamily="2"/>
              </a:rPr>
              <a:t>समग्र कार्यक्रममा लैंगिक सहभागीता विवरण</a:t>
            </a:r>
            <a:r>
              <a:rPr lang="ne-NP" sz="2800" dirty="0">
                <a:cs typeface="Kalimati" panose="00000400000000000000" pitchFamily="2"/>
              </a:rPr>
              <a:t/>
            </a:r>
            <a:br>
              <a:rPr lang="ne-NP" sz="2800" dirty="0">
                <a:cs typeface="Kalimati" panose="00000400000000000000" pitchFamily="2"/>
              </a:rPr>
            </a:br>
            <a:endParaRPr lang="en-US" sz="2800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5082444"/>
              </p:ext>
            </p:extLst>
          </p:nvPr>
        </p:nvGraphicFramePr>
        <p:xfrm>
          <a:off x="609600" y="1600200"/>
          <a:ext cx="10287000" cy="44847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0600"/>
                <a:gridCol w="4152900"/>
                <a:gridCol w="2571750"/>
                <a:gridCol w="2571750"/>
              </a:tblGrid>
              <a:tr h="555127"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dirty="0" smtClean="0">
                          <a:cs typeface="Kalimati" panose="00000400000000000000" pitchFamily="2"/>
                        </a:rPr>
                        <a:t>स</a:t>
                      </a:r>
                      <a:r>
                        <a:rPr lang="en-US" dirty="0" smtClean="0">
                          <a:cs typeface="Kalimati" panose="00000400000000000000" pitchFamily="2"/>
                        </a:rPr>
                        <a:t>.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विवरण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संख्या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प्रतिशत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55127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महिला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4527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52.12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55127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पुरुष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4160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47.88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55127">
                <a:tc>
                  <a:txBody>
                    <a:bodyPr/>
                    <a:lstStyle/>
                    <a:p>
                      <a:endParaRPr lang="en-US" b="1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b="1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b="1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b="1" dirty="0" smtClean="0">
                          <a:cs typeface="Kalimati" panose="00000400000000000000" pitchFamily="2"/>
                        </a:rPr>
                        <a:t>8687</a:t>
                      </a:r>
                      <a:endParaRPr lang="en-US" b="1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55127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दलित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608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7.0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98892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आदिवासी जनजाति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4604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53.0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55127"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३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अन्य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3475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40.0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/>
                </a:tc>
              </a:tr>
              <a:tr h="555127"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cs typeface="Kalimati" panose="00000400000000000000" pitchFamily="2"/>
                        </a:rPr>
                        <a:t>जम्मा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b="1" dirty="0" smtClean="0">
                          <a:cs typeface="Kalimati" panose="00000400000000000000" pitchFamily="2"/>
                        </a:rPr>
                        <a:t>8687</a:t>
                      </a:r>
                      <a:endParaRPr lang="en-US" b="1" dirty="0" smtClean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948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3657325"/>
              </p:ext>
            </p:extLst>
          </p:nvPr>
        </p:nvGraphicFramePr>
        <p:xfrm>
          <a:off x="1828800" y="990600"/>
          <a:ext cx="8077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31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ne-NP" sz="3600" dirty="0">
                <a:solidFill>
                  <a:schemeClr val="tx1"/>
                </a:solidFill>
                <a:latin typeface="+mn-lt"/>
                <a:ea typeface="+mn-ea"/>
                <a:cs typeface="Kalimati" panose="00000400000000000000" pitchFamily="2"/>
              </a:rPr>
              <a:t>शुलभ कर्जा सम्बन्धी विवरण</a:t>
            </a:r>
            <a:endParaRPr lang="en-US" sz="3600" dirty="0">
              <a:solidFill>
                <a:schemeClr val="tx1"/>
              </a:solidFill>
              <a:latin typeface="+mn-lt"/>
              <a:ea typeface="+mn-ea"/>
              <a:cs typeface="Kalimati" panose="00000400000000000000" pitchFamily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979913"/>
              </p:ext>
            </p:extLst>
          </p:nvPr>
        </p:nvGraphicFramePr>
        <p:xfrm>
          <a:off x="632460" y="1550989"/>
          <a:ext cx="11048999" cy="39354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58237"/>
                <a:gridCol w="2444885"/>
                <a:gridCol w="2512818"/>
                <a:gridCol w="1624681"/>
                <a:gridCol w="2637125"/>
                <a:gridCol w="1171253"/>
              </a:tblGrid>
              <a:tr h="91440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u="none" strike="noStrike" dirty="0">
                          <a:effectLst/>
                          <a:cs typeface="Kalimati" panose="00000400000000000000" pitchFamily="2"/>
                        </a:rPr>
                        <a:t>क्र.सं.</a:t>
                      </a:r>
                      <a:endParaRPr lang="ne-NP" sz="22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u="none" strike="noStrike" baseline="0" dirty="0" smtClean="0">
                          <a:effectLst/>
                          <a:cs typeface="Kalimati" panose="00000400000000000000" pitchFamily="2"/>
                        </a:rPr>
                        <a:t>फर्म</a:t>
                      </a:r>
                      <a:r>
                        <a:rPr lang="en-US" sz="2200" u="none" strike="noStrike" baseline="0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2200" u="none" strike="noStrike" baseline="0" dirty="0" smtClean="0">
                          <a:effectLst/>
                          <a:cs typeface="Kalimati" panose="00000400000000000000" pitchFamily="2"/>
                        </a:rPr>
                        <a:t>समूह</a:t>
                      </a:r>
                      <a:r>
                        <a:rPr lang="en-US" sz="2200" u="none" strike="noStrike" baseline="0" dirty="0" smtClean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2200" u="none" strike="noStrike" baseline="0" dirty="0" smtClean="0">
                          <a:effectLst/>
                          <a:cs typeface="Kalimati" panose="00000400000000000000" pitchFamily="2"/>
                        </a:rPr>
                        <a:t>सहकारीको नाम</a:t>
                      </a:r>
                      <a:endParaRPr lang="ne-NP" sz="22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सञ्‍चालित</a:t>
                      </a:r>
                      <a:r>
                        <a:rPr lang="ne-NP" sz="2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मुख्य वालीवस्तु</a:t>
                      </a:r>
                      <a:endParaRPr lang="ne-NP" sz="22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u="none" strike="noStrike" dirty="0">
                          <a:effectLst/>
                          <a:cs typeface="Kalimati" panose="00000400000000000000" pitchFamily="2"/>
                        </a:rPr>
                        <a:t>स्वीकृत कर्जा रकम </a:t>
                      </a:r>
                      <a:endParaRPr lang="ne-NP" sz="22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u="none" strike="noStrike" dirty="0" smtClean="0">
                          <a:effectLst/>
                          <a:cs typeface="Kalimati" panose="00000400000000000000" pitchFamily="2"/>
                        </a:rPr>
                        <a:t>भुक्तानी</a:t>
                      </a:r>
                      <a:r>
                        <a:rPr lang="ne-NP" sz="2200" u="none" strike="noStrike" baseline="0" dirty="0" smtClean="0">
                          <a:effectLst/>
                          <a:cs typeface="Kalimati" panose="00000400000000000000" pitchFamily="2"/>
                        </a:rPr>
                        <a:t> भएको </a:t>
                      </a:r>
                      <a:r>
                        <a:rPr lang="ne-NP" sz="2200" u="none" strike="noStrike" dirty="0" smtClean="0">
                          <a:effectLst/>
                          <a:cs typeface="Kalimati" panose="00000400000000000000" pitchFamily="2"/>
                        </a:rPr>
                        <a:t>ब्याज अनुदान</a:t>
                      </a:r>
                      <a:r>
                        <a:rPr lang="ne-NP" sz="2200" u="none" strike="noStrike" baseline="0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2200" u="none" strike="noStrike" dirty="0" smtClean="0">
                          <a:effectLst/>
                          <a:cs typeface="Kalimati" panose="00000400000000000000" pitchFamily="2"/>
                        </a:rPr>
                        <a:t>रकम रु</a:t>
                      </a:r>
                      <a:endParaRPr lang="ne-NP" sz="22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200" u="none" strike="noStrike" dirty="0">
                          <a:effectLst/>
                          <a:cs typeface="Kalimati" panose="00000400000000000000" pitchFamily="2"/>
                        </a:rPr>
                        <a:t>कैफियत</a:t>
                      </a:r>
                      <a:endParaRPr lang="ne-NP" sz="22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>
                    <a:solidFill>
                      <a:schemeClr val="accent6"/>
                    </a:solidFill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algn="ctr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थापा कृषि तथा पशुपन्छी फार्म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कृषि र पशुपालन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१००००००.0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३५८३३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.33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/>
                </a:tc>
              </a:tr>
              <a:tr h="684213">
                <a:tc>
                  <a:txBody>
                    <a:bodyPr/>
                    <a:lstStyle/>
                    <a:p>
                      <a:pPr algn="ctr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नमूना वंगुर फार्म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वंगुरपालन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९०००००.0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७८९९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.63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/>
                </a:tc>
              </a:tr>
              <a:tr h="509585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सक्षम</a:t>
                      </a:r>
                      <a:r>
                        <a:rPr lang="ne-NP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संकल्प पशु तथा कृषि फर्म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व्यावसायिक कृषि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2००००००.0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20355.99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/>
                </a:tc>
              </a:tr>
              <a:tr h="684213">
                <a:tc>
                  <a:txBody>
                    <a:bodyPr/>
                    <a:lstStyle/>
                    <a:p>
                      <a:pPr algn="ctr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४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दुर्गा कृषि</a:t>
                      </a:r>
                      <a:r>
                        <a:rPr lang="ne-NP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तथा पशुपंक्षी फार्म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कृषि व्यावसाय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100000.0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12066.65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/>
                </a:tc>
              </a:tr>
              <a:tr h="355817">
                <a:tc>
                  <a:txBody>
                    <a:bodyPr/>
                    <a:lstStyle/>
                    <a:p>
                      <a:pPr algn="ctr" fontAlgn="t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४००००००.</a:t>
                      </a: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Kalimati" panose="00000400000000000000" pitchFamily="2"/>
                        </a:rPr>
                        <a:t>७६१५५.६</a:t>
                      </a: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2955" marR="2955" marT="2955" marB="0" anchor="ctr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829800" y="115498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रकम रु</a:t>
            </a:r>
            <a:r>
              <a:rPr lang="en-US" dirty="0" smtClean="0">
                <a:cs typeface="Kalimati" panose="00000400000000000000" pitchFamily="2"/>
              </a:rPr>
              <a:t>.</a:t>
            </a:r>
            <a:r>
              <a:rPr lang="ne-NP" dirty="0" smtClean="0">
                <a:cs typeface="Kalimati" panose="00000400000000000000" pitchFamily="2"/>
              </a:rPr>
              <a:t> हजारमा</a:t>
            </a:r>
            <a:endParaRPr lang="en-US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8114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9390"/>
            <a:ext cx="12192000" cy="523220"/>
          </a:xfr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r>
              <a:rPr lang="ne-NP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प्रगति नपुगका कारण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imati "/>
              <a:cs typeface="Kalimati" pitchFamily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413831"/>
              </p:ext>
            </p:extLst>
          </p:nvPr>
        </p:nvGraphicFramePr>
        <p:xfrm>
          <a:off x="152400" y="838200"/>
          <a:ext cx="11806518" cy="5943634"/>
        </p:xfrm>
        <a:graphic>
          <a:graphicData uri="http://schemas.openxmlformats.org/drawingml/2006/table">
            <a:tbl>
              <a:tblPr/>
              <a:tblGrid>
                <a:gridCol w="571870"/>
                <a:gridCol w="2704730"/>
                <a:gridCol w="838200"/>
                <a:gridCol w="914400"/>
                <a:gridCol w="914400"/>
                <a:gridCol w="2394505"/>
                <a:gridCol w="3468413"/>
              </a:tblGrid>
              <a:tr h="609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क्र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सं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anose="00000400000000000000" pitchFamily="2"/>
                        </a:rPr>
                        <a:t>.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क्रियाकलापहरु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लक्ष्य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प्रगति</a:t>
                      </a:r>
                      <a:r>
                        <a:rPr lang="sa-IN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नपुग</a:t>
                      </a:r>
                      <a:r>
                        <a:rPr lang="ne-NP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 प्रगति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प्रगति नपुगका कारण</a:t>
                      </a:r>
                      <a:endParaRPr lang="en-US" sz="24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प्रगति</a:t>
                      </a:r>
                      <a:r>
                        <a:rPr lang="ne-NP" sz="16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Kalimati" pitchFamily="2"/>
                        </a:rPr>
                        <a:t> प्राप्‍त गर्नका लागि गरिएका प्रयास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38239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dirty="0" smtClean="0">
                          <a:latin typeface="Arial" panose="020B0604020202020204" pitchFamily="34" charset="0"/>
                          <a:ea typeface="Calibri"/>
                          <a:cs typeface="Kalimati" pitchFamily="2"/>
                        </a:rPr>
                        <a:t>पशु पशुपंक्षी</a:t>
                      </a:r>
                      <a:r>
                        <a:rPr lang="ne-NP" sz="1600" b="1" baseline="0" dirty="0" smtClean="0">
                          <a:latin typeface="Arial" panose="020B0604020202020204" pitchFamily="34" charset="0"/>
                          <a:ea typeface="Calibri"/>
                          <a:cs typeface="Kalimati" pitchFamily="2"/>
                        </a:rPr>
                        <a:t> उत्पादन,वजारीकरण,नियमन,प्रविधी प्रशार कार्यक्रम</a:t>
                      </a:r>
                      <a:endParaRPr lang="en-US" sz="1600" b="1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0515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१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विपद् बाट क्षती पुगेका कृषक/उद्यमी/फार्म/समूह/सहकारीलाई पुनर्स्थापनाका लागी वस्तुगत सहयोग कार्यक्रम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4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0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पालिकाहरुवाट माग नआएकोले ।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पालिका हरुमा क्षतीको</a:t>
                      </a:r>
                      <a:r>
                        <a:rPr lang="ne-NP" sz="1800" b="0" baseline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 विवरण पठाउन</a:t>
                      </a: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 पत्राचार गरिएको।</a:t>
                      </a: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2203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वंगुर प्रवर्द्धन कार्यक्रम (तिनाउ गा.पा.) १० लाख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१०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Kalimati" panose="00000400000000000000" pitchFamily="2"/>
                        </a:rPr>
                        <a:t>९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पालिकावाट माग नआएकोले ।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२ पटक सूचना </a:t>
                      </a: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प्रकाशन</a:t>
                      </a:r>
                      <a:r>
                        <a:rPr lang="ne-NP" sz="1800" b="0" baseline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b="0" baseline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भएको/पशु शाखामा पत्राचार गरि प्रस्तावना मागको लागि संपर्क समेत गरिएको </a:t>
                      </a: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anose="00000400000000000000" pitchFamily="2"/>
                        </a:rPr>
                        <a:t>३</a:t>
                      </a:r>
                      <a:endParaRPr lang="en-US" sz="1600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निःशूल्क कृत्रिम गर्भाधान सेवा कार्यक्रम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6000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Kalimati" panose="00000400000000000000" pitchFamily="2"/>
                        </a:rPr>
                        <a:t>4560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1440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नि:शूल्क कृ.ग.मा 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प्राविधिकको रुचि कम ।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सूचना प्रकाशन  र पत्राचार तथा</a:t>
                      </a:r>
                      <a:r>
                        <a:rPr lang="ne-NP" sz="1800" b="0" baseline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 सूचिकृतकोलागि पशु सेवा शाखा र कृषकहरुमा समन्वय गरिएको ।</a:t>
                      </a: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४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आवश्यकतामा आधारित कृषि/पशुपन्छी विकास कार्यक्रम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1600" dirty="0" smtClean="0">
                          <a:cs typeface="Kalimati" panose="00000400000000000000" pitchFamily="2"/>
                        </a:rPr>
                        <a:t>२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Kalimati" panose="00000400000000000000" pitchFamily="2"/>
                        </a:rPr>
                        <a:t>१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1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माग नआएकोले</a:t>
                      </a:r>
                      <a:r>
                        <a:rPr lang="ne-NP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।</a:t>
                      </a:r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009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dirty="0" smtClean="0">
                          <a:latin typeface="Arial" panose="020B0604020202020204" pitchFamily="34" charset="0"/>
                          <a:ea typeface="Calibri"/>
                          <a:cs typeface="Kalimati" pitchFamily="2"/>
                        </a:rPr>
                        <a:t>मत्स्य विकास</a:t>
                      </a:r>
                      <a:r>
                        <a:rPr lang="ne-NP" sz="1600" b="1" baseline="0" dirty="0" smtClean="0">
                          <a:latin typeface="Arial" panose="020B0604020202020204" pitchFamily="34" charset="0"/>
                          <a:ea typeface="Calibri"/>
                          <a:cs typeface="Kalimati" pitchFamily="2"/>
                        </a:rPr>
                        <a:t> प्रवर्द्धन </a:t>
                      </a:r>
                      <a:r>
                        <a:rPr lang="ne-NP" sz="1600" b="1" dirty="0" smtClean="0">
                          <a:latin typeface="Arial" panose="020B0604020202020204" pitchFamily="34" charset="0"/>
                          <a:ea typeface="Calibri"/>
                          <a:cs typeface="Kalimati" pitchFamily="2"/>
                        </a:rPr>
                        <a:t>कार्यक्रम</a:t>
                      </a:r>
                      <a:endParaRPr lang="en-US" sz="1600" b="1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21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१</a:t>
                      </a: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प्लाष्टिक पोखरी निर्माण</a:t>
                      </a: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५</a:t>
                      </a: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1</a:t>
                      </a: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4</a:t>
                      </a: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माग नआएकोले</a:t>
                      </a:r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।</a:t>
                      </a:r>
                      <a:endParaRPr lang="ne-NP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२ पटक सूचना </a:t>
                      </a:r>
                      <a:r>
                        <a:rPr lang="ne-NP" sz="1800" b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प्रकाशन</a:t>
                      </a:r>
                      <a:r>
                        <a:rPr lang="ne-NP" sz="1800" b="0" baseline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800" b="0" baseline="0" dirty="0" smtClean="0">
                          <a:latin typeface="Arial" panose="020B0604020202020204" pitchFamily="34" charset="0"/>
                          <a:ea typeface="Calibri"/>
                          <a:cs typeface="Kalimati" panose="00000400000000000000" pitchFamily="2"/>
                        </a:rPr>
                        <a:t>भएको ।</a:t>
                      </a:r>
                      <a:endParaRPr lang="en-US" sz="1800" b="0" dirty="0">
                        <a:latin typeface="Arial" panose="020B0604020202020204" pitchFamily="34" charset="0"/>
                        <a:ea typeface="Calibri"/>
                        <a:cs typeface="Kalimati" panose="00000400000000000000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0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094101"/>
              </p:ext>
            </p:extLst>
          </p:nvPr>
        </p:nvGraphicFramePr>
        <p:xfrm>
          <a:off x="1802049" y="1895480"/>
          <a:ext cx="8587901" cy="358259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34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30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14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986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3825"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1" u="none" strike="noStrike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क्र.सं.</a:t>
                      </a:r>
                      <a:endParaRPr lang="ne-NP" sz="2000" b="1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1" u="none" strike="noStrike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विवरण</a:t>
                      </a:r>
                      <a:endParaRPr lang="ne-NP" sz="2000" b="1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1" u="none" strike="noStrike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रकम रु.</a:t>
                      </a:r>
                      <a:endParaRPr lang="ne-NP" sz="2000" b="1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1" u="none" strike="noStrike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कैफियत</a:t>
                      </a:r>
                      <a:endParaRPr lang="ne-NP" sz="2000" b="1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150"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१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राजश्व पशुपंक्षी नाम दर्ता</a:t>
                      </a:r>
                      <a:endParaRPr lang="ne-NP" sz="18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१०४१९६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2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विरुवा तथा सेट्स बिक्री</a:t>
                      </a:r>
                      <a:endParaRPr lang="ne-NP" sz="18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३५३२२५</a:t>
                      </a: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2543"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जम्मा राजश्व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४५७४२१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512543"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धरौटी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463825"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बेरुजु दाखिला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147500.0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3825">
                <a:tc>
                  <a:txBody>
                    <a:bodyPr/>
                    <a:lstStyle/>
                    <a:p>
                      <a:pPr algn="ctr" fontAlgn="b"/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बेरुजु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6९4000.0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नियमित गर्ने।संपरिक्षणको लागि मन्त्रालयमा फाईल पेश भएको।</a:t>
                      </a:r>
                      <a:endParaRPr lang="ne-NP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32C8777-46CF-4350-9A75-E23887F33E80}"/>
              </a:ext>
            </a:extLst>
          </p:cNvPr>
          <p:cNvSpPr txBox="1"/>
          <p:nvPr/>
        </p:nvSpPr>
        <p:spPr>
          <a:xfrm>
            <a:off x="3957734" y="312121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anose="00000400000000000000" pitchFamily="2"/>
              </a:rPr>
              <a:t>राजश्व  र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anose="00000400000000000000" pitchFamily="2"/>
              </a:rPr>
              <a:t> </a:t>
            </a:r>
            <a:r>
              <a:rPr kumimoji="0" lang="ne-NP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anose="00000400000000000000" pitchFamily="2"/>
              </a:rPr>
              <a:t>धरौटी </a:t>
            </a:r>
            <a:endParaRPr kumimoji="0" lang="ne-NP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Kalimati" panose="00000400000000000000" pitchFamily="2"/>
              <a:ea typeface="+mn-ea"/>
              <a:cs typeface="Kalimati" panose="00000400000000000000" pitchFamily="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8D966A2-CF60-4011-B0E8-A837BE36C8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4526A31-D408-4967-ACB8-FC26632D93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19111"/>
            <a:ext cx="1162153" cy="9186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D804CB5-875F-45D5-A5A2-C8D2EC71F5E0}"/>
              </a:ext>
            </a:extLst>
          </p:cNvPr>
          <p:cNvSpPr txBox="1"/>
          <p:nvPr/>
        </p:nvSpPr>
        <p:spPr>
          <a:xfrm>
            <a:off x="4876800" y="896896"/>
            <a:ext cx="2844800" cy="40011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anose="00000400000000000000" pitchFamily="2"/>
              </a:rPr>
              <a:t>(</a:t>
            </a:r>
            <a:r>
              <a:rPr kumimoji="0" lang="ne-NP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anose="00000400000000000000" pitchFamily="2"/>
              </a:rPr>
              <a:t>आ.ब.२०८१/०८२</a:t>
            </a:r>
            <a:r>
              <a:rPr kumimoji="0" lang="ne-NP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anose="00000400000000000000" pitchFamily="2"/>
              </a:rPr>
              <a:t>)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32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4252"/>
            <a:ext cx="10515600" cy="590372"/>
          </a:xfrm>
        </p:spPr>
        <p:txBody>
          <a:bodyPr>
            <a:normAutofit fontScale="90000"/>
          </a:bodyPr>
          <a:lstStyle/>
          <a:p>
            <a:pPr algn="ctr"/>
            <a:r>
              <a:rPr lang="ne-NP" b="1" dirty="0">
                <a:solidFill>
                  <a:srgbClr val="C00000"/>
                </a:solidFill>
                <a:cs typeface="Kalimati" panose="00000400000000000000" pitchFamily="2"/>
              </a:rPr>
              <a:t/>
            </a:r>
            <a:br>
              <a:rPr lang="ne-NP" b="1" dirty="0">
                <a:solidFill>
                  <a:srgbClr val="C00000"/>
                </a:solidFill>
                <a:cs typeface="Kalimati" panose="00000400000000000000" pitchFamily="2"/>
              </a:rPr>
            </a:br>
            <a:r>
              <a:rPr lang="ne-NP" sz="3100" b="1" dirty="0" smtClean="0">
                <a:solidFill>
                  <a:srgbClr val="C00000"/>
                </a:solidFill>
                <a:cs typeface="Kalimati" panose="00000400000000000000" pitchFamily="2"/>
              </a:rPr>
              <a:t>बेरुजु           रु हजारमा</a:t>
            </a:r>
            <a:r>
              <a:rPr lang="ne-NP" sz="3100" b="1" dirty="0">
                <a:solidFill>
                  <a:srgbClr val="C00000"/>
                </a:solidFill>
                <a:latin typeface="Kalimati" panose="00000400000000000000" pitchFamily="2"/>
                <a:cs typeface="Kalimati" panose="00000400000000000000" pitchFamily="2"/>
              </a:rPr>
              <a:t/>
            </a:r>
            <a:br>
              <a:rPr lang="ne-NP" sz="3100" b="1" dirty="0">
                <a:solidFill>
                  <a:srgbClr val="C00000"/>
                </a:solidFill>
                <a:latin typeface="Kalimati" panose="00000400000000000000" pitchFamily="2"/>
                <a:cs typeface="Kalimati" panose="00000400000000000000" pitchFamily="2"/>
              </a:rPr>
            </a:br>
            <a:endParaRPr lang="en-US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DFC42BA-AC62-45F8-839C-A59BA0B852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70CD158-DFDA-494F-9FE9-A65077369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19111"/>
            <a:ext cx="1162153" cy="91862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169046"/>
              </p:ext>
            </p:extLst>
          </p:nvPr>
        </p:nvGraphicFramePr>
        <p:xfrm>
          <a:off x="511729" y="897624"/>
          <a:ext cx="11056382" cy="5800868"/>
        </p:xfrm>
        <a:graphic>
          <a:graphicData uri="http://schemas.openxmlformats.org/drawingml/2006/table">
            <a:tbl>
              <a:tblPr/>
              <a:tblGrid>
                <a:gridCol w="1164671"/>
                <a:gridCol w="838200"/>
                <a:gridCol w="685800"/>
                <a:gridCol w="685800"/>
                <a:gridCol w="914400"/>
                <a:gridCol w="685800"/>
                <a:gridCol w="685800"/>
                <a:gridCol w="533400"/>
                <a:gridCol w="620713"/>
                <a:gridCol w="827087"/>
                <a:gridCol w="609600"/>
                <a:gridCol w="685800"/>
                <a:gridCol w="762000"/>
                <a:gridCol w="609600"/>
                <a:gridCol w="747711"/>
              </a:tblGrid>
              <a:tr h="4829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आर्थिक वर्ष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लगत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फछ्यौट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ne-N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बाँकी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फछर्यौट प्रतिशत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कैफियत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981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नियमित </a:t>
                      </a:r>
                      <a:b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</a:br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गर्ने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असुल </a:t>
                      </a:r>
                      <a:b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</a:br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गर्ने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पेस्की </a:t>
                      </a:r>
                      <a:b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</a:br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कायम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नियमित </a:t>
                      </a:r>
                      <a:b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</a:br>
                      <a:r>
                        <a:rPr lang="ne-NP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गरिएको</a:t>
                      </a:r>
                      <a:endParaRPr lang="ne-NP" sz="1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असुल </a:t>
                      </a:r>
                      <a:b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</a:br>
                      <a:r>
                        <a:rPr lang="ne-NP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गरिएको</a:t>
                      </a:r>
                      <a:endParaRPr lang="ne-NP" sz="1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पेस्की </a:t>
                      </a:r>
                      <a:b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</a:br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कायम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नियमित </a:t>
                      </a:r>
                      <a:b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</a:br>
                      <a:r>
                        <a:rPr lang="ne-NP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गर्ने</a:t>
                      </a:r>
                      <a:endParaRPr lang="ne-NP" sz="14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असुल </a:t>
                      </a:r>
                      <a:b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</a:br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गर्ने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पेस्की </a:t>
                      </a:r>
                      <a:b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</a:br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कायम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567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075-76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5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076-77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29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077-78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654.0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654.0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654.0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सं प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लागि म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</a:t>
                      </a:r>
                      <a:r>
                        <a:rPr lang="ne-N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 मा पेश भएको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078-79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8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079-80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29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080-81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40.0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40.0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40.0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2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081-82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6772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694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694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.00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0.00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29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A46F5B-B369-298B-467C-767AC5366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8060CD-899F-7121-3E8F-029A699DF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11734800" cy="1143000"/>
          </a:xfr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जिल्लामा कृयाशिल निजीस्तर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/</a:t>
            </a:r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गैर सरकारी संस्थाका 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प्राविधिक जनशक्त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"/>
                <a:cs typeface="Kalimati" panose="00000400000000000000" pitchFamily="2"/>
              </a:rPr>
              <a:t>ि</a:t>
            </a:r>
            <a:r>
              <a:rPr lang="ne-NP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विवरण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 (</a:t>
            </a:r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२०८१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/</a:t>
            </a:r>
            <a:r>
              <a:rPr lang="ne-NP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८२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)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1B3BFB89-12F7-299B-907D-4FE4F2552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05061"/>
              </p:ext>
            </p:extLst>
          </p:nvPr>
        </p:nvGraphicFramePr>
        <p:xfrm>
          <a:off x="1676400" y="1447801"/>
          <a:ext cx="8915399" cy="4800599"/>
        </p:xfrm>
        <a:graphic>
          <a:graphicData uri="http://schemas.openxmlformats.org/drawingml/2006/table">
            <a:tbl>
              <a:tblPr firstRow="1" firstCol="1" bandRow="1"/>
              <a:tblGrid>
                <a:gridCol w="810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811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23757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473328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क्र.सं</a:t>
                      </a: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latin typeface="Calibri"/>
                          <a:cs typeface="Kalimati" pitchFamily="2"/>
                        </a:rPr>
                        <a:t>. </a:t>
                      </a:r>
                      <a:endParaRPr lang="ne-NP" sz="16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विवरण</a:t>
                      </a: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जम्मा</a:t>
                      </a:r>
                      <a:r>
                        <a:rPr lang="ne-NP" sz="1600" b="1" i="0" u="none" strike="noStrike" dirty="0">
                          <a:solidFill>
                            <a:srgbClr val="404040"/>
                          </a:solidFill>
                          <a:latin typeface="Calibri"/>
                          <a:cs typeface="Kalimati" pitchFamily="2"/>
                        </a:rPr>
                        <a:t> </a:t>
                      </a:r>
                      <a:endParaRPr lang="ne-NP" sz="1600" b="1" i="0" u="none" strike="noStrike" dirty="0">
                        <a:solidFill>
                          <a:srgbClr val="404040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186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१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00000"/>
                        </a:lnSpc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पशु चिकित्सक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१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692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२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00000"/>
                        </a:lnSpc>
                      </a:pPr>
                      <a:r>
                        <a:rPr lang="ne-NP" sz="18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मत्स्य विज्ञ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86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३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पशु</a:t>
                      </a:r>
                      <a:r>
                        <a:rPr lang="ne-NP" sz="18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सेवा विज्ञ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/</a:t>
                      </a:r>
                      <a:r>
                        <a:rPr lang="ne-NP" sz="18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डेरी विज्ञ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86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४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पशु सेवा</a:t>
                      </a:r>
                      <a:r>
                        <a:rPr lang="en-US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/</a:t>
                      </a: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स्वास्थ्य प्राविधिक</a:t>
                      </a: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11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408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५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भ्याक्सिनेटरहरु</a:t>
                      </a: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30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911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६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मत्स्य प्राविधिक</a:t>
                      </a: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0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045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1600" b="0" i="0" u="none" strike="noStrike" dirty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७</a:t>
                      </a: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00000"/>
                        </a:lnSpc>
                      </a:pPr>
                      <a:r>
                        <a:rPr lang="ne-NP" sz="1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कृ.ग</a:t>
                      </a:r>
                      <a:r>
                        <a:rPr lang="en-US" sz="1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.</a:t>
                      </a:r>
                      <a:r>
                        <a:rPr lang="ne-NP" sz="1800" b="1" i="0" u="none" strike="noStrike" kern="1200" dirty="0" smtClean="0">
                          <a:solidFill>
                            <a:schemeClr val="tx1"/>
                          </a:solidFill>
                          <a:latin typeface="Kalimati"/>
                          <a:ea typeface="+mn-ea"/>
                          <a:cs typeface="Kalimati" pitchFamily="2"/>
                        </a:rPr>
                        <a:t>कर्ताहरु</a:t>
                      </a:r>
                      <a:endParaRPr lang="ne-NP" sz="1800" b="1" i="0" u="none" strike="noStrike" kern="1200" dirty="0">
                        <a:solidFill>
                          <a:schemeClr val="tx1"/>
                        </a:solidFill>
                        <a:latin typeface="Kalimati"/>
                        <a:ea typeface="+mn-ea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25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9045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1600" b="0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८</a:t>
                      </a:r>
                      <a:endParaRPr lang="ne-NP" sz="1600" b="0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00000"/>
                        </a:lnSpc>
                      </a:pPr>
                      <a:r>
                        <a:rPr lang="ne-NP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ग्रा</a:t>
                      </a:r>
                      <a:r>
                        <a:rPr lang="en-US" sz="1800" b="1" i="0" u="none" strike="noStrike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.</a:t>
                      </a:r>
                      <a:r>
                        <a:rPr lang="ne-NP" sz="1800" b="1" i="0" u="none" strike="noStrike" baseline="0" dirty="0" smtClean="0">
                          <a:solidFill>
                            <a:schemeClr val="tx1"/>
                          </a:solidFill>
                          <a:latin typeface="Kalimati"/>
                          <a:cs typeface="Kalimati" pitchFamily="2"/>
                        </a:rPr>
                        <a:t> प. स्वा.का.</a:t>
                      </a: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ne-NP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  <a:cs typeface="Kalimati" pitchFamily="2"/>
                        </a:rPr>
                        <a:t>14</a:t>
                      </a:r>
                      <a:endParaRPr lang="ne-NP" sz="1600" b="1" i="0" u="none" strike="noStrike" dirty="0">
                        <a:solidFill>
                          <a:srgbClr val="000000"/>
                        </a:solidFill>
                        <a:latin typeface="Calibri"/>
                        <a:cs typeface="Kalimati" pitchFamily="2"/>
                      </a:endParaRPr>
                    </a:p>
                  </a:txBody>
                  <a:tcPr marL="8139" marR="8139" marT="610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1694">
                <a:tc gridSpan="2"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</a:pPr>
                      <a:r>
                        <a:rPr lang="ne-NP" sz="20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Kalimati"/>
                          <a:cs typeface="Kalimati" pitchFamily="2"/>
                        </a:rPr>
                        <a:t>जम्मा</a:t>
                      </a: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t">
                        <a:lnSpc>
                          <a:spcPct val="100000"/>
                        </a:lnSpc>
                      </a:pPr>
                      <a:endParaRPr lang="ne-NP" sz="1800" b="1" i="0" u="none" strike="noStrike" dirty="0">
                        <a:solidFill>
                          <a:schemeClr val="tx1"/>
                        </a:solidFill>
                        <a:latin typeface="Kalimati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0000"/>
                        </a:lnSpc>
                      </a:pPr>
                      <a:r>
                        <a:rPr lang="ne-NP" sz="2000" b="1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Kalimati" pitchFamily="2"/>
                        </a:rPr>
                        <a:t>८१</a:t>
                      </a:r>
                      <a:endParaRPr lang="ne-NP" sz="2000" b="1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Kalimati" pitchFamily="2"/>
                      </a:endParaRPr>
                    </a:p>
                  </a:txBody>
                  <a:tcPr marL="8139" marR="8139" marT="610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17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33400" y="264405"/>
            <a:ext cx="11125200" cy="5980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सुशासन सम्बन्धी विवरण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457200" y="1447800"/>
          <a:ext cx="11201400" cy="487040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07546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सि.नं</a:t>
                      </a:r>
                      <a:r>
                        <a:rPr lang="ne-NP" sz="2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.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सुशासनका</a:t>
                      </a:r>
                      <a:r>
                        <a:rPr lang="ne-NP" sz="2000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 क्रियाकलापहरू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कार्यान्वयनको अवस्था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Kalimati" panose="00000400000000000000" pitchFamily="2"/>
                        </a:rPr>
                        <a:t>कैफियत</a:t>
                      </a:r>
                      <a:endParaRPr lang="en-US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7546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१</a:t>
                      </a:r>
                      <a:endParaRPr lang="en-GB" sz="2000" dirty="0"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सूचना</a:t>
                      </a:r>
                      <a:r>
                        <a:rPr lang="ne-NP" sz="2000" baseline="0" dirty="0">
                          <a:cs typeface="Kalimati" panose="00000400000000000000" pitchFamily="2"/>
                        </a:rPr>
                        <a:t> अधिकारीको व्यवस्था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 smtClean="0">
                          <a:cs typeface="Kalimati" panose="00000400000000000000" pitchFamily="2"/>
                        </a:rPr>
                        <a:t>सूचना</a:t>
                      </a:r>
                      <a:r>
                        <a:rPr lang="ne-NP" sz="2000" baseline="0" dirty="0" smtClean="0">
                          <a:cs typeface="Kalimati" panose="00000400000000000000" pitchFamily="2"/>
                        </a:rPr>
                        <a:t> अधिकारी तोकिएको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4120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२</a:t>
                      </a:r>
                      <a:endParaRPr lang="en-GB" sz="2000" dirty="0"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गुनासो सुन्ने</a:t>
                      </a:r>
                      <a:r>
                        <a:rPr lang="ne-NP" sz="2000" baseline="0" dirty="0">
                          <a:cs typeface="Kalimati" panose="00000400000000000000" pitchFamily="2"/>
                        </a:rPr>
                        <a:t> अधिकारीको ब्यवस्था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 smtClean="0">
                          <a:latin typeface="Preeti" pitchFamily="2" charset="0"/>
                          <a:cs typeface="Kalimati" panose="00000400000000000000" pitchFamily="2"/>
                        </a:rPr>
                        <a:t>सुशासन इकाई गठन गरि गुनासो सुन्ने अधिकारी तोकिएको 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9709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३</a:t>
                      </a:r>
                      <a:endParaRPr lang="en-GB" sz="2000" dirty="0"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उजुरी पेटीकाको</a:t>
                      </a:r>
                      <a:r>
                        <a:rPr lang="ne-NP" sz="2000" baseline="0" dirty="0">
                          <a:cs typeface="Kalimati" panose="00000400000000000000" pitchFamily="2"/>
                        </a:rPr>
                        <a:t> ब्यवस्था र मासिक रुपमा खोलीने गरेको मिति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 smtClean="0">
                          <a:latin typeface="Preeti" pitchFamily="2" charset="0"/>
                          <a:cs typeface="Kalimati" panose="00000400000000000000" pitchFamily="2"/>
                        </a:rPr>
                        <a:t>उजुरी पेटीकाको व्यवस्था गरि खोल्ने गरिएको छ 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3277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४</a:t>
                      </a:r>
                      <a:endParaRPr lang="en-GB" sz="2000" dirty="0"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टोकन प्रणाली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 smtClean="0">
                          <a:latin typeface="Preeti" pitchFamily="2" charset="0"/>
                          <a:cs typeface="Kalimati" panose="00000400000000000000" pitchFamily="2"/>
                        </a:rPr>
                        <a:t>सेवाग्राहीलाइ रोल क्रम अनुसार सेवा प्रवाह गरिएको 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५</a:t>
                      </a:r>
                      <a:endParaRPr lang="en-GB" sz="2000" dirty="0"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पाक्षीक र मासिक स्टाफ बैठक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 smtClean="0">
                          <a:cs typeface="Kalimati" panose="00000400000000000000" pitchFamily="2"/>
                        </a:rPr>
                        <a:t>मासिक स्टाफ बैठक नियमित भएको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ne-NP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६</a:t>
                      </a:r>
                      <a:endParaRPr lang="en-GB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खरिद </a:t>
                      </a:r>
                      <a:r>
                        <a:rPr lang="ne-NP" sz="20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इकाईको</a:t>
                      </a:r>
                      <a:r>
                        <a:rPr lang="ne-NP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 व्यवस्था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2000" dirty="0" smtClean="0">
                          <a:latin typeface="Preeti" pitchFamily="2" charset="0"/>
                          <a:cs typeface="Kalimati" panose="00000400000000000000" pitchFamily="2"/>
                        </a:rPr>
                        <a:t>खरिद इकाई र मूल्यांकन समिति गठन 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07546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latin typeface="Fontasy Himali" pitchFamily="82" charset="0"/>
                          <a:cs typeface="Kalimati" panose="00000400000000000000" pitchFamily="2"/>
                        </a:rPr>
                        <a:t>७</a:t>
                      </a:r>
                      <a:endParaRPr lang="en-GB" sz="2000" dirty="0">
                        <a:latin typeface="Fontasy Himali" pitchFamily="82" charset="0"/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वेबसाइट</a:t>
                      </a:r>
                      <a:r>
                        <a:rPr lang="ne-NP" sz="2000" baseline="0" dirty="0">
                          <a:cs typeface="Kalimati" panose="00000400000000000000" pitchFamily="2"/>
                        </a:rPr>
                        <a:t> अध्यावधिक तथा सञ्चालन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 smtClean="0">
                          <a:latin typeface="Preeti" pitchFamily="2" charset="0"/>
                          <a:cs typeface="Kalimati" panose="00000400000000000000" pitchFamily="2"/>
                        </a:rPr>
                        <a:t>टोल फ्री टेलीफोन ,वेवसाईड र फेसवुक पेज संचालन गरिएको 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F2E70FD-7780-4368-AA64-4F5329E328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AA5B2F4-1898-4801-B92B-72AC902E0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8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37776"/>
            <a:ext cx="9906000" cy="31942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ne-NP" sz="2400" b="1" dirty="0">
                <a:solidFill>
                  <a:srgbClr val="C00000"/>
                </a:solidFill>
                <a:latin typeface="Preeti" pitchFamily="2" charset="0"/>
                <a:cs typeface="Kalimati" panose="00000400000000000000" pitchFamily="2"/>
              </a:rPr>
              <a:t>माथिल्लो निकायबाट भएको कार्यालय र कार्यक्रमको निरिक्षण तथा अनुगमन</a:t>
            </a:r>
            <a:endParaRPr lang="en-US" sz="2400" b="1" dirty="0">
              <a:solidFill>
                <a:srgbClr val="C00000"/>
              </a:solidFill>
              <a:cs typeface="Kalimati" panose="00000400000000000000" pitchFamily="2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350332"/>
              </p:ext>
            </p:extLst>
          </p:nvPr>
        </p:nvGraphicFramePr>
        <p:xfrm>
          <a:off x="76200" y="601972"/>
          <a:ext cx="11795887" cy="62560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6354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264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05874"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rgbClr val="002060"/>
                          </a:solidFill>
                          <a:latin typeface="Preeti" pitchFamily="2" charset="0"/>
                          <a:cs typeface="Kalimati" panose="00000400000000000000" pitchFamily="2"/>
                        </a:rPr>
                        <a:t>नाम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rgbClr val="002060"/>
                          </a:solidFill>
                          <a:latin typeface="Preeti" pitchFamily="2" charset="0"/>
                          <a:cs typeface="Kalimati" panose="00000400000000000000" pitchFamily="2"/>
                        </a:rPr>
                        <a:t>पद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rgbClr val="002060"/>
                          </a:solidFill>
                          <a:latin typeface="Preeti" pitchFamily="2" charset="0"/>
                          <a:cs typeface="Kalimati" panose="00000400000000000000" pitchFamily="2"/>
                        </a:rPr>
                        <a:t>कार्यालय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rgbClr val="002060"/>
                          </a:solidFill>
                          <a:latin typeface="Preeti" pitchFamily="2" charset="0"/>
                          <a:cs typeface="Kalimati" panose="00000400000000000000" pitchFamily="2"/>
                        </a:rPr>
                        <a:t>सुझाव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rgbClr val="002060"/>
                          </a:solidFill>
                          <a:latin typeface="Preeti" pitchFamily="2" charset="0"/>
                          <a:cs typeface="Kalimati" panose="00000400000000000000" pitchFamily="2"/>
                        </a:rPr>
                        <a:t>अनुगमन मिति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90923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anose="00000400000000000000" pitchFamily="2"/>
                        </a:rPr>
                        <a:t>माननिय मन्त्री</a:t>
                      </a:r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 दिनेश पन्थी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ne-NP" sz="1600" baseline="0" dirty="0" smtClean="0">
                          <a:latin typeface="Preeti" pitchFamily="2" charset="0"/>
                          <a:cs typeface="Kalimati" panose="00000400000000000000" pitchFamily="2"/>
                        </a:rPr>
                        <a:t>मन्त्री</a:t>
                      </a:r>
                      <a:endParaRPr lang="ne-NP" sz="1600" baseline="0" dirty="0"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ne-NP" sz="1600" dirty="0" smtClean="0">
                          <a:latin typeface="Preeti" pitchFamily="2" charset="0"/>
                          <a:cs typeface="Kalimati" panose="00000400000000000000" pitchFamily="2"/>
                        </a:rPr>
                        <a:t>कृषि</a:t>
                      </a:r>
                      <a:r>
                        <a:rPr lang="en-US" sz="1600" dirty="0" smtClean="0">
                          <a:latin typeface="Preeti" pitchFamily="2" charset="0"/>
                          <a:cs typeface="Kalimati" panose="00000400000000000000" pitchFamily="2"/>
                        </a:rPr>
                        <a:t>,</a:t>
                      </a:r>
                      <a:r>
                        <a:rPr lang="en-US" sz="1600" baseline="0" dirty="0" smtClean="0">
                          <a:latin typeface="Preeti" pitchFamily="2" charset="0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600" baseline="0" dirty="0" smtClean="0">
                          <a:latin typeface="Preeti" pitchFamily="2" charset="0"/>
                          <a:cs typeface="Kalimati" panose="00000400000000000000" pitchFamily="2"/>
                        </a:rPr>
                        <a:t>भूमि व्यवस्था तथा सहकारी मन्त्रालय</a:t>
                      </a:r>
                      <a:endParaRPr lang="en-US" sz="1600" dirty="0"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/>
                </a:tc>
                <a:tc>
                  <a:txBody>
                    <a:bodyPr/>
                    <a:lstStyle/>
                    <a:p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१. अपेक्षीत उपलब्धी हासिल गरेको ।</a:t>
                      </a:r>
                    </a:p>
                    <a:p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२.व्यवसायिक बाख्रा पालन गरि उत्पादन तथा कृषकको क्षमतामा विकास भई गरिवी निवारणमा योगदान पुगेको </a:t>
                      </a:r>
                    </a:p>
                    <a:p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३.स्वास्थ्यलाई ख्याल गरि सरसफाई मल/खाद/गोठ व्यवस्थापन </a:t>
                      </a:r>
                    </a:p>
                    <a:p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४.न्यून जनशक्तिका वापजुद पनि कार्यक्रम कार्यान्वयन भएकोमा धन्यवाद  दिनु भयो ।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सबै क्षेत्रबाट समन्वय गरि कृषि क्षेत्रमा व्यवस्थीत योजना बनाई काम गर्न सल्लाह सुझाव प्राप्त।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काउलेडाडा स्मार्ट कृषि गाउँ कार्यक्रम निस्दी २०८१/०८/२३ </a:t>
                      </a:r>
                    </a:p>
                    <a:p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२०८१/१२/७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e-NP" sz="1600" baseline="0" dirty="0" smtClean="0">
                        <a:cs typeface="Kalimati" panose="00000400000000000000" pitchFamily="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e-NP" sz="1600" baseline="0" dirty="0" smtClean="0">
                        <a:cs typeface="Kalimati" panose="00000400000000000000" pitchFamily="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वुढीदमार स्मार्ट कृषि गाउँ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aseline="0" dirty="0" smtClean="0">
                          <a:cs typeface="Kalimati" panose="00000400000000000000" pitchFamily="2"/>
                        </a:rPr>
                        <a:t>२०८१/०९/०९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31478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cs typeface="Kalimati" panose="00000400000000000000" pitchFamily="2"/>
                        </a:rPr>
                        <a:t>डा.प्रवेश सिंह कुवर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ne-NP" sz="1600" baseline="0" dirty="0" smtClean="0">
                          <a:latin typeface="Preeti" pitchFamily="2" charset="0"/>
                          <a:cs typeface="Kalimati" panose="00000400000000000000" pitchFamily="2"/>
                        </a:rPr>
                        <a:t>महानिर्देशक</a:t>
                      </a:r>
                      <a:endParaRPr lang="ne-NP" sz="1600" baseline="0" dirty="0"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ne-NP" sz="1600" dirty="0" smtClean="0">
                          <a:latin typeface="Preeti" pitchFamily="2" charset="0"/>
                          <a:cs typeface="Kalimati" panose="00000400000000000000" pitchFamily="2"/>
                        </a:rPr>
                        <a:t>पशु</a:t>
                      </a:r>
                      <a:r>
                        <a:rPr lang="ne-NP" sz="1600" baseline="0" dirty="0" smtClean="0">
                          <a:latin typeface="Preeti" pitchFamily="2" charset="0"/>
                          <a:cs typeface="Kalimati" panose="00000400000000000000" pitchFamily="2"/>
                        </a:rPr>
                        <a:t> पन्छी तथा मत्स्य विकाश निर्देशनालय</a:t>
                      </a:r>
                      <a:r>
                        <a:rPr lang="en-US" sz="1600" baseline="0" dirty="0" smtClean="0">
                          <a:latin typeface="Preeti" pitchFamily="2" charset="0"/>
                          <a:cs typeface="Kalimati" panose="00000400000000000000" pitchFamily="2"/>
                        </a:rPr>
                        <a:t>,</a:t>
                      </a:r>
                      <a:r>
                        <a:rPr lang="ne-NP" sz="1600" baseline="0" dirty="0" smtClean="0">
                          <a:latin typeface="Preeti" pitchFamily="2" charset="0"/>
                          <a:cs typeface="Kalimati" panose="00000400000000000000" pitchFamily="2"/>
                        </a:rPr>
                        <a:t> वुटवल</a:t>
                      </a:r>
                      <a:r>
                        <a:rPr lang="en-US" sz="1600" baseline="0" dirty="0" smtClean="0">
                          <a:latin typeface="Preeti" pitchFamily="2" charset="0"/>
                          <a:cs typeface="Kalimati" panose="00000400000000000000" pitchFamily="2"/>
                        </a:rPr>
                        <a:t>,</a:t>
                      </a:r>
                      <a:r>
                        <a:rPr lang="ne-NP" sz="1600" baseline="0" dirty="0" smtClean="0">
                          <a:latin typeface="Preeti" pitchFamily="2" charset="0"/>
                          <a:cs typeface="Kalimati" panose="00000400000000000000" pitchFamily="2"/>
                        </a:rPr>
                        <a:t> रुपन्देही।</a:t>
                      </a:r>
                      <a:endParaRPr lang="en-US" sz="1600" dirty="0"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reeti" pitchFamily="2" charset="0"/>
                          <a:cs typeface="Kalimati" panose="00000400000000000000" pitchFamily="2"/>
                        </a:rPr>
                        <a:t>स्मार्ट कृषि गाउँ कार्यक्रमलाई संस्थागत रुपमा विकास गरि अगाडी वढाउनु पर्ने ।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reeti" pitchFamily="2" charset="0"/>
                          <a:cs typeface="Kalimati" panose="00000400000000000000" pitchFamily="2"/>
                        </a:rPr>
                        <a:t>बाख्रा ब्लक कार्यक्रममा खोरमा कार्यालयको नाम सहितको वोर्ड राख्न लगाउन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reeti" pitchFamily="2" charset="0"/>
                          <a:cs typeface="Kalimati" panose="00000400000000000000" pitchFamily="2"/>
                        </a:rPr>
                        <a:t> </a:t>
                      </a:r>
                      <a:r>
                        <a:rPr kumimoji="0" lang="ne-N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reeti" pitchFamily="2" charset="0"/>
                          <a:cs typeface="Kalimati" panose="00000400000000000000" pitchFamily="2"/>
                        </a:rPr>
                        <a:t> निर्देशन ।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reeti" pitchFamily="2" charset="0"/>
                        <a:cs typeface="Kalimati" panose="00000400000000000000" pitchFamily="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reeti" pitchFamily="2" charset="0"/>
                          <a:cs typeface="Kalimati" panose="00000400000000000000" pitchFamily="2"/>
                        </a:rPr>
                        <a:t>आवश्यकतामा आधारित ७ वटा फार्मलाई अनुगमन गरी कार्यान्वयन गर्न सिफारिश गर्नु भएको।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reeti" pitchFamily="2" charset="0"/>
                          <a:cs typeface="Kalimati" panose="00000400000000000000" pitchFamily="2"/>
                        </a:rPr>
                        <a:t>कार्यालयको ध्रुवघाट नर्सरीको जगा तारबारको लागी आगामी वर्षको कार्यक्रममा बजेट प्रस्ताव गर्न पहल गर्ने।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reeti" pitchFamily="2" charset="0"/>
                          <a:cs typeface="Kalimati" panose="00000400000000000000" pitchFamily="2"/>
                        </a:rPr>
                        <a:t>२०८१/०९/२१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reeti" pitchFamily="2" charset="0"/>
                        <a:cs typeface="Kalimati" panose="00000400000000000000" pitchFamily="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e-NP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reeti" pitchFamily="2" charset="0"/>
                        <a:cs typeface="Kalimati" panose="00000400000000000000" pitchFamily="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reeti" pitchFamily="2" charset="0"/>
                          <a:cs typeface="Kalimati" panose="00000400000000000000" pitchFamily="2"/>
                        </a:rPr>
                        <a:t>२०८१/१२/२२ र २३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reeti" pitchFamily="2" charset="0"/>
                        <a:cs typeface="Kalimati" panose="00000400000000000000" pitchFamily="2"/>
                      </a:endParaRPr>
                    </a:p>
                    <a:p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7124">
                <a:tc>
                  <a:txBody>
                    <a:bodyPr/>
                    <a:lstStyle/>
                    <a:p>
                      <a:r>
                        <a:rPr lang="ne-NP" sz="16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श्री लोकराज भूसालको नेतृत्वमा संयुक्त टोली</a:t>
                      </a:r>
                      <a:endParaRPr lang="en-US" sz="16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ne-NP" sz="1600" baseline="0" dirty="0" smtClean="0">
                          <a:solidFill>
                            <a:schemeClr val="tx1"/>
                          </a:solidFill>
                          <a:latin typeface="Preeti" pitchFamily="2" charset="0"/>
                          <a:cs typeface="Kalimati" panose="00000400000000000000" pitchFamily="2"/>
                        </a:rPr>
                        <a:t>वरिष्ठ पशु चिकित्सक</a:t>
                      </a:r>
                      <a:endParaRPr lang="ne-NP" sz="1600" baseline="0" dirty="0">
                        <a:solidFill>
                          <a:schemeClr val="tx1"/>
                        </a:solidFill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 smtClean="0">
                          <a:solidFill>
                            <a:schemeClr val="tx1"/>
                          </a:solidFill>
                          <a:latin typeface="Preeti" pitchFamily="2" charset="0"/>
                          <a:cs typeface="Kalimati" panose="00000400000000000000" pitchFamily="2"/>
                        </a:rPr>
                        <a:t>पशु</a:t>
                      </a:r>
                      <a:r>
                        <a:rPr lang="ne-NP" sz="1600" baseline="0" dirty="0" smtClean="0">
                          <a:solidFill>
                            <a:schemeClr val="tx1"/>
                          </a:solidFill>
                          <a:latin typeface="Preeti" pitchFamily="2" charset="0"/>
                          <a:cs typeface="Kalimati" panose="00000400000000000000" pitchFamily="2"/>
                        </a:rPr>
                        <a:t> पन्छी तथा मत्स्य विकाश निर्देशनालय</a:t>
                      </a:r>
                      <a:endParaRPr lang="en-US" sz="1600" dirty="0" smtClean="0">
                        <a:solidFill>
                          <a:schemeClr val="tx1"/>
                        </a:solidFill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 marL="68580" marR="68580" marT="34294" marB="3429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reeti" pitchFamily="2" charset="0"/>
                          <a:cs typeface="Kalimati" panose="00000400000000000000" pitchFamily="2"/>
                        </a:rPr>
                        <a:t>कार्यालयको व्यवस्थापन सरसफाई  राम्रो रहेको।</a:t>
                      </a:r>
                    </a:p>
                    <a:p>
                      <a:r>
                        <a:rPr lang="ne-NP" sz="160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सम्झौता</a:t>
                      </a:r>
                      <a:r>
                        <a:rPr lang="ne-NP" sz="16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भईसकेका कार्यक्रमहरुलाई समयमै सम्पन्न गर्न उच्च मनोबलका साथ लागी सम्पन्न गर्ने गराउने।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e-NP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reeti" pitchFamily="2" charset="0"/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800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२०८१/१२/५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2D9CFCE-14B6-40DB-8AC4-FDDD004E21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2399" y="58472"/>
            <a:ext cx="594487" cy="67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F4A3AC8-DEB0-433D-B38D-47A793EF5F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4" y="99651"/>
            <a:ext cx="758738" cy="59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8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990600" y="152401"/>
            <a:ext cx="10058400" cy="838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 </a:t>
            </a:r>
            <a:r>
              <a:rPr lang="ne-NP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बजेट तथा कार्यक्रम कार्यान्वयनका लागि कार्यालयले अवलम्बन गरेका </a:t>
            </a:r>
            <a:r>
              <a:rPr lang="ne-NP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राम्रा अवधारणाहरु 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anose="00000400000000000000" pitchFamily="2"/>
              </a:rPr>
              <a:t>(Good Practices)</a:t>
            </a:r>
            <a:endParaRPr lang="ne-NP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graphicFrame>
        <p:nvGraphicFramePr>
          <p:cNvPr id="3" name="Table 5">
            <a:extLst>
              <a:ext uri="{FF2B5EF4-FFF2-40B4-BE49-F238E27FC236}">
                <a16:creationId xmlns="" xmlns:a16="http://schemas.microsoft.com/office/drawing/2014/main" id="{62708066-5D3E-4712-887D-2344ADB75F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649634"/>
              </p:ext>
            </p:extLst>
          </p:nvPr>
        </p:nvGraphicFramePr>
        <p:xfrm>
          <a:off x="266700" y="1447800"/>
          <a:ext cx="11658600" cy="48850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2500"/>
                <a:gridCol w="10706100">
                  <a:extLst>
                    <a:ext uri="{9D8B030D-6E8A-4147-A177-3AD203B41FA5}">
                      <a16:colId xmlns="" xmlns:a16="http://schemas.microsoft.com/office/drawing/2014/main" val="3741662670"/>
                    </a:ext>
                  </a:extLst>
                </a:gridCol>
              </a:tblGrid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ne-NP" sz="2000" baseline="0" dirty="0" smtClean="0">
                          <a:cs typeface="Kalimati" panose="00000400000000000000" pitchFamily="2"/>
                        </a:rPr>
                        <a:t>क्र</a:t>
                      </a:r>
                      <a:r>
                        <a:rPr lang="en-US" sz="2000" baseline="0" dirty="0" smtClean="0">
                          <a:cs typeface="Kalimati" panose="00000400000000000000" pitchFamily="2"/>
                        </a:rPr>
                        <a:t>.</a:t>
                      </a:r>
                      <a:r>
                        <a:rPr lang="ne-NP" sz="2000" baseline="0" dirty="0" smtClean="0">
                          <a:cs typeface="Kalimati" panose="00000400000000000000" pitchFamily="2"/>
                        </a:rPr>
                        <a:t>सं</a:t>
                      </a:r>
                      <a:r>
                        <a:rPr lang="en-US" sz="2000" baseline="0" dirty="0" smtClean="0">
                          <a:cs typeface="Kalimati" panose="00000400000000000000" pitchFamily="2"/>
                        </a:rPr>
                        <a:t>.</a:t>
                      </a:r>
                      <a:endParaRPr lang="ne-NP" sz="2000" baseline="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aseline="0" dirty="0" smtClean="0">
                          <a:cs typeface="Kalimati" panose="00000400000000000000" pitchFamily="2"/>
                        </a:rPr>
                        <a:t>विवरण</a:t>
                      </a:r>
                      <a:endParaRPr lang="ne-NP" sz="2000" baseline="0" dirty="0">
                        <a:cs typeface="Kalimati" panose="00000400000000000000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35770342"/>
                  </a:ext>
                </a:extLst>
              </a:tr>
              <a:tr h="613589">
                <a:tc>
                  <a:txBody>
                    <a:bodyPr/>
                    <a:lstStyle/>
                    <a:p>
                      <a:pPr algn="just"/>
                      <a:r>
                        <a:rPr lang="ne-NP" sz="2000" b="0" dirty="0" smtClean="0">
                          <a:cs typeface="Kalimati" panose="00000400000000000000" pitchFamily="2"/>
                        </a:rPr>
                        <a:t>१</a:t>
                      </a:r>
                      <a:endParaRPr lang="en-US" sz="2000" b="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ne-NP" sz="2000" dirty="0" smtClean="0">
                          <a:cs typeface="Kalimati" pitchFamily="2"/>
                        </a:rPr>
                        <a:t>कार्यक्रम अनुसार फोकल व्यक्ति तोकी समन्वयका लागि जिम्मेवारी दिईएको छ 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7450901"/>
                  </a:ext>
                </a:extLst>
              </a:tr>
              <a:tr h="613589">
                <a:tc>
                  <a:txBody>
                    <a:bodyPr/>
                    <a:lstStyle/>
                    <a:p>
                      <a:pPr algn="just"/>
                      <a:r>
                        <a:rPr lang="ne-NP" sz="2000" b="0" dirty="0" smtClean="0">
                          <a:cs typeface="Kalimati" panose="00000400000000000000" pitchFamily="2"/>
                        </a:rPr>
                        <a:t>२</a:t>
                      </a:r>
                      <a:endParaRPr lang="en-US" sz="2000" b="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ne-NP" sz="2000" dirty="0" smtClean="0">
                          <a:cs typeface="Kalimati" pitchFamily="2"/>
                        </a:rPr>
                        <a:t>कार्य योजना बनाई कार्यक्रमहरु संचालन गर्ने गरिएको छ।</a:t>
                      </a:r>
                      <a:endParaRPr lang="en-US" sz="2000" b="0" dirty="0">
                        <a:cs typeface="Kalimati" panose="00000400000000000000" pitchFamily="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50847160"/>
                  </a:ext>
                </a:extLst>
              </a:tr>
              <a:tr h="515766">
                <a:tc>
                  <a:txBody>
                    <a:bodyPr/>
                    <a:lstStyle/>
                    <a:p>
                      <a:pPr algn="just"/>
                      <a:r>
                        <a:rPr lang="ne-NP" sz="2000" baseline="0" dirty="0" smtClean="0">
                          <a:cs typeface="Kalimati" panose="00000400000000000000" pitchFamily="2"/>
                        </a:rPr>
                        <a:t>३</a:t>
                      </a:r>
                      <a:endParaRPr lang="ne-NP" sz="2000" baseline="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 smtClean="0">
                          <a:cs typeface="Kalimati" pitchFamily="2"/>
                        </a:rPr>
                        <a:t>कार्यालयमा स्टाफ वैठक वसी निर्णय गरि कार्यक्रम संचालन गर्ने गरिएको छ 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6227495"/>
                  </a:ext>
                </a:extLst>
              </a:tr>
              <a:tr h="515766">
                <a:tc>
                  <a:txBody>
                    <a:bodyPr/>
                    <a:lstStyle/>
                    <a:p>
                      <a:pPr algn="just"/>
                      <a:r>
                        <a:rPr lang="ne-NP" sz="2000" dirty="0" smtClean="0">
                          <a:cs typeface="Kalimati" panose="00000400000000000000" pitchFamily="2"/>
                        </a:rPr>
                        <a:t>४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ne-NP" sz="2000" dirty="0" smtClean="0">
                          <a:cs typeface="Kalimati" pitchFamily="2"/>
                        </a:rPr>
                        <a:t>संझौता भई संचालन भएका कार्यक्रमहरुलाई स्थलगत अनुगमन गरि कार्य संपन्नताको आधारमा मात्र भुक्तानी दिने गरिएको छ 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13353685"/>
                  </a:ext>
                </a:extLst>
              </a:tr>
              <a:tr h="515766">
                <a:tc>
                  <a:txBody>
                    <a:bodyPr/>
                    <a:lstStyle/>
                    <a:p>
                      <a:pPr algn="just"/>
                      <a:r>
                        <a:rPr lang="ne-NP" sz="2000" dirty="0" smtClean="0">
                          <a:cs typeface="Kalimati" panose="00000400000000000000" pitchFamily="2"/>
                        </a:rPr>
                        <a:t>५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ne-NP" sz="2000" dirty="0" smtClean="0">
                          <a:cs typeface="Kalimati" pitchFamily="2"/>
                        </a:rPr>
                        <a:t>वित्तिय शुशासनलाई अवलम्वन गरि वजेट तथा कार्यक्रम संचालन गरिएको छ 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65532283"/>
                  </a:ext>
                </a:extLst>
              </a:tr>
              <a:tr h="515766">
                <a:tc>
                  <a:txBody>
                    <a:bodyPr/>
                    <a:lstStyle/>
                    <a:p>
                      <a:pPr algn="just"/>
                      <a:r>
                        <a:rPr lang="ne-NP" sz="2000" baseline="0" dirty="0" smtClean="0">
                          <a:cs typeface="Kalimati" panose="00000400000000000000" pitchFamily="2"/>
                        </a:rPr>
                        <a:t>६</a:t>
                      </a:r>
                      <a:endParaRPr lang="ne-NP" sz="2000" baseline="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None/>
                      </a:pPr>
                      <a:r>
                        <a:rPr lang="ne-NP" sz="2000" dirty="0" smtClean="0">
                          <a:cs typeface="Kalimati" pitchFamily="2"/>
                        </a:rPr>
                        <a:t>कार्यक्रम अनुसार फोकल व्यक्ति तोकी समन्वयका लागि जिम्मेवारी दिईएको छ 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02111429"/>
                  </a:ext>
                </a:extLst>
              </a:tr>
              <a:tr h="515766">
                <a:tc>
                  <a:txBody>
                    <a:bodyPr/>
                    <a:lstStyle/>
                    <a:p>
                      <a:pPr algn="just"/>
                      <a:endParaRPr lang="ne-NP" sz="2000" baseline="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/>
                      <a:endParaRPr lang="ne-NP" sz="2000" baseline="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66443B0-1846-45B8-8F6D-83F84DFFCF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9416A4F-08D9-4070-BCA5-BA4F156083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2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143000" y="152400"/>
            <a:ext cx="10058400" cy="838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बजेट कार्यान्वयनका क्रममा देखिएका समस्याहरु तथा सुधारका लागि गर्नुपर्ने नीतिगत </a:t>
            </a:r>
            <a:r>
              <a:rPr lang="ne-NP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तथा </a:t>
            </a:r>
            <a:r>
              <a:rPr lang="ne-NP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कार्यगत सुझावहरू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3741DD6-A8DD-421C-89DE-D70A6C66B3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F532245-E2C0-4174-A69D-716725E920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  <p:graphicFrame>
        <p:nvGraphicFramePr>
          <p:cNvPr id="7" name="Table 5">
            <a:extLst>
              <a:ext uri="{FF2B5EF4-FFF2-40B4-BE49-F238E27FC236}">
                <a16:creationId xmlns="" xmlns:a16="http://schemas.microsoft.com/office/drawing/2014/main" id="{07314919-A81F-4FE9-9886-417BE3131A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272629"/>
              </p:ext>
            </p:extLst>
          </p:nvPr>
        </p:nvGraphicFramePr>
        <p:xfrm>
          <a:off x="320180" y="1447572"/>
          <a:ext cx="11704040" cy="4870999"/>
        </p:xfrm>
        <a:graphic>
          <a:graphicData uri="http://schemas.openxmlformats.org/drawingml/2006/table">
            <a:tbl>
              <a:tblPr firstRow="1" bandRow="1"/>
              <a:tblGrid>
                <a:gridCol w="5501625">
                  <a:extLst>
                    <a:ext uri="{9D8B030D-6E8A-4147-A177-3AD203B41FA5}">
                      <a16:colId xmlns="" xmlns:a16="http://schemas.microsoft.com/office/drawing/2014/main" val="3741662670"/>
                    </a:ext>
                  </a:extLst>
                </a:gridCol>
                <a:gridCol w="62024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956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1" dirty="0">
                          <a:solidFill>
                            <a:srgbClr val="0070C0"/>
                          </a:solidFill>
                          <a:cs typeface="Kalimati" panose="00000400000000000000" pitchFamily="2"/>
                        </a:rPr>
                        <a:t>समस्याहरू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b="1" dirty="0">
                          <a:solidFill>
                            <a:srgbClr val="0070C0"/>
                          </a:solidFill>
                          <a:cs typeface="Kalimati" panose="00000400000000000000" pitchFamily="2"/>
                        </a:rPr>
                        <a:t>सुझावहरू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434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तरल नाईट्रोजन कन्टेनरहरुको कमी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,</a:t>
                      </a: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तरल </a:t>
                      </a:r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नाईट्रोजन </a:t>
                      </a:r>
                      <a:r>
                        <a:rPr lang="ne-NP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समयमै नपाउनु ,ढुवानी </a:t>
                      </a:r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 भण्डारणमा समस्या भएको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ne-NP" sz="2000" baseline="0" dirty="0" smtClean="0">
                          <a:cs typeface="Kalimati" panose="00000400000000000000" pitchFamily="2"/>
                        </a:rPr>
                        <a:t>माथिल्लो निकायवाट समन्वय तथा व्यवस्थापनमा सहजिकरण</a:t>
                      </a:r>
                      <a:endParaRPr lang="ne-NP" sz="2000" baseline="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97450901"/>
                  </a:ext>
                </a:extLst>
              </a:tr>
              <a:tr h="12056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ne-NP" sz="2000" dirty="0" smtClean="0">
                          <a:cs typeface="Kalimati" panose="00000400000000000000" pitchFamily="2"/>
                        </a:rPr>
                        <a:t>पशुपन्छी विमाको प्रिमियम अनुदानको सिफारिशको</a:t>
                      </a:r>
                      <a:r>
                        <a:rPr lang="ne-NP" sz="2000" baseline="0" dirty="0" smtClean="0">
                          <a:cs typeface="Kalimati" panose="00000400000000000000" pitchFamily="2"/>
                        </a:rPr>
                        <a:t> चाप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ne-NP" sz="2000" baseline="0" dirty="0" smtClean="0">
                          <a:cs typeface="Kalimati" panose="00000400000000000000" pitchFamily="2"/>
                        </a:rPr>
                        <a:t>प्रदेशको जिल्लास्थित सम्बन्धित निकायले मात्र सिफरिश गर्नु पर्ने नियम शंशोधनको लागी माथिल्लो निकायबाट सहजिकरण</a:t>
                      </a:r>
                      <a:endParaRPr lang="ne-NP" sz="2000" baseline="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50847160"/>
                  </a:ext>
                </a:extLst>
              </a:tr>
              <a:tr h="9815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endParaRPr lang="ne-NP" sz="2000" baseline="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92460753"/>
                  </a:ext>
                </a:extLst>
              </a:tr>
              <a:tr h="677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10100616"/>
                  </a:ext>
                </a:extLst>
              </a:tr>
              <a:tr h="5450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endParaRPr lang="ne-NP" sz="2000" dirty="0">
                        <a:cs typeface="Kalimati" panose="00000400000000000000" pitchFamily="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30826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0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D5C80D7-8E17-4831-9328-1BDF6E1B7421}"/>
              </a:ext>
            </a:extLst>
          </p:cNvPr>
          <p:cNvSpPr/>
          <p:nvPr/>
        </p:nvSpPr>
        <p:spPr>
          <a:xfrm>
            <a:off x="1400459" y="2674948"/>
            <a:ext cx="92063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e-NP" sz="3200" b="1" dirty="0">
                <a:solidFill>
                  <a:srgbClr val="C00000"/>
                </a:solidFill>
                <a:cs typeface="Kalimati" panose="00000400000000000000" pitchFamily="2"/>
              </a:rPr>
              <a:t>आ.ब. </a:t>
            </a:r>
            <a:r>
              <a:rPr lang="ne-NP" sz="3200" b="1" dirty="0" smtClean="0">
                <a:solidFill>
                  <a:srgbClr val="C00000"/>
                </a:solidFill>
                <a:cs typeface="Kalimati" panose="00000400000000000000" pitchFamily="2"/>
              </a:rPr>
              <a:t>०८१</a:t>
            </a:r>
            <a:r>
              <a:rPr lang="en-US" sz="3200" b="1" dirty="0" smtClean="0">
                <a:solidFill>
                  <a:srgbClr val="C00000"/>
                </a:solidFill>
                <a:cs typeface="Kalimati" panose="00000400000000000000" pitchFamily="2"/>
              </a:rPr>
              <a:t>/</a:t>
            </a:r>
            <a:r>
              <a:rPr lang="ne-NP" sz="3200" b="1" dirty="0" smtClean="0">
                <a:solidFill>
                  <a:srgbClr val="C00000"/>
                </a:solidFill>
                <a:cs typeface="Kalimati" panose="00000400000000000000" pitchFamily="2"/>
              </a:rPr>
              <a:t>8२ मा </a:t>
            </a:r>
            <a:r>
              <a:rPr lang="ne-NP" sz="3200" b="1" dirty="0">
                <a:solidFill>
                  <a:srgbClr val="C00000"/>
                </a:solidFill>
                <a:cs typeface="Kalimati" panose="00000400000000000000" pitchFamily="2"/>
              </a:rPr>
              <a:t>संचालित कार्यक्रमहरूको झलकहरू</a:t>
            </a:r>
            <a:endParaRPr lang="en-US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3C832A8-0BC4-4EEF-B180-3F698E76DD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4556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A9ACEA7-405D-4F72-8279-801B422F89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27784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5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43800" y="462717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>
                <a:cs typeface="Kalimati" panose="00000400000000000000" pitchFamily="2"/>
              </a:rPr>
              <a:t>माथागढि -५ </a:t>
            </a:r>
            <a:r>
              <a:rPr lang="ne-NP" dirty="0" smtClean="0">
                <a:cs typeface="Kalimati" panose="00000400000000000000" pitchFamily="2"/>
              </a:rPr>
              <a:t>तारुकमा बालीवस्तु विशेष बाख्रापालन कार्यक्रमको नयाँ खोर निर्माण  गर्दै गरेको अनुगमन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1862944"/>
            <a:ext cx="3856236" cy="2168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749" y="1862944"/>
            <a:ext cx="3825301" cy="21680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505200" y="985643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पुरानो  खोर तथा बाख्रापालन</a:t>
            </a:r>
            <a:endParaRPr lang="en-US" dirty="0">
              <a:cs typeface="Kalimati" panose="00000400000000000000" pitchFamily="2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953000" y="1386047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10658360" y="1344642"/>
            <a:ext cx="383295" cy="5111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676400" y="150439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वालिवस्तु </a:t>
            </a:r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विशेष </a:t>
            </a:r>
            <a:r>
              <a:rPr lang="ne-NP" sz="2400" b="1" u="sng" dirty="0">
                <a:solidFill>
                  <a:srgbClr val="C00000"/>
                </a:solidFill>
                <a:cs typeface="Kalimati" pitchFamily="2"/>
              </a:rPr>
              <a:t>कार्यक्रम</a:t>
            </a:r>
            <a:endParaRPr lang="en-US" sz="2400" b="1" u="sng" dirty="0">
              <a:solidFill>
                <a:srgbClr val="C00000"/>
              </a:solidFill>
              <a:cs typeface="Kalimati" pitchFamily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9" y="1853988"/>
            <a:ext cx="3886200" cy="21859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38100" y="1055626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>
                <a:cs typeface="Kalimati" panose="00000400000000000000" pitchFamily="2"/>
              </a:rPr>
              <a:t>माथागढि </a:t>
            </a:r>
            <a:r>
              <a:rPr lang="ne-NP" dirty="0" smtClean="0">
                <a:cs typeface="Kalimati" panose="00000400000000000000" pitchFamily="2"/>
              </a:rPr>
              <a:t>-६ भुटुकेमा वंगुर  खोर</a:t>
            </a:r>
            <a:endParaRPr lang="en-US" dirty="0">
              <a:cs typeface="Kalimati" panose="00000400000000000000" pitchFamily="2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1757420" y="1366767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47" y="4176652"/>
            <a:ext cx="3959745" cy="2228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58" y="4176652"/>
            <a:ext cx="3858838" cy="2228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73" y="4176652"/>
            <a:ext cx="3774527" cy="2228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307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52600" y="1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वालिवस्तु </a:t>
            </a:r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विशेष </a:t>
            </a:r>
            <a:r>
              <a:rPr lang="ne-NP" sz="2400" b="1" u="sng" dirty="0">
                <a:solidFill>
                  <a:srgbClr val="C00000"/>
                </a:solidFill>
                <a:cs typeface="Kalimati" pitchFamily="2"/>
              </a:rPr>
              <a:t>कार्यक्रम</a:t>
            </a:r>
            <a:endParaRPr lang="en-US" sz="2400" b="1" u="sng" dirty="0">
              <a:solidFill>
                <a:srgbClr val="C00000"/>
              </a:solidFill>
              <a:cs typeface="Kalimati" pitchFamily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22819"/>
            <a:ext cx="5828331" cy="31600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28068"/>
            <a:ext cx="5341599" cy="3004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944039"/>
            <a:ext cx="5791200" cy="3255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962400"/>
            <a:ext cx="5341599" cy="296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8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6675" r="10626" b="-598"/>
          <a:stretch/>
        </p:blipFill>
        <p:spPr>
          <a:xfrm>
            <a:off x="413133" y="609600"/>
            <a:ext cx="5791200" cy="32385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723" y="590300"/>
            <a:ext cx="5794506" cy="32578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33" y="3848124"/>
            <a:ext cx="5791200" cy="32559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953031"/>
            <a:ext cx="5181600" cy="29132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6400" y="150439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वालिवस्तु </a:t>
            </a:r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विशेष </a:t>
            </a:r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कार्यक्रम </a:t>
            </a:r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वंगुरपालन </a:t>
            </a:r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भुटुकेको झलक</a:t>
            </a:r>
            <a:endParaRPr lang="en-US" sz="2400" b="1" u="sng" dirty="0">
              <a:solidFill>
                <a:srgbClr val="C00000"/>
              </a:solidFill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89582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54820"/>
            <a:ext cx="5791200" cy="3257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7" t="14204" r="617" b="45697"/>
          <a:stretch/>
        </p:blipFill>
        <p:spPr>
          <a:xfrm>
            <a:off x="6248400" y="1154820"/>
            <a:ext cx="5486400" cy="32760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61629" y="457200"/>
            <a:ext cx="4068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e-NP" b="1" u="sng" dirty="0" smtClean="0">
                <a:solidFill>
                  <a:srgbClr val="C00000"/>
                </a:solidFill>
                <a:cs typeface="Kalimati" pitchFamily="2"/>
              </a:rPr>
              <a:t>वाली </a:t>
            </a:r>
            <a:r>
              <a:rPr lang="ne-NP" b="1" u="sng" dirty="0" smtClean="0">
                <a:solidFill>
                  <a:srgbClr val="C00000"/>
                </a:solidFill>
                <a:cs typeface="Kalimati" pitchFamily="2"/>
              </a:rPr>
              <a:t>वस्तु विशेष </a:t>
            </a:r>
            <a:r>
              <a:rPr lang="ne-NP" b="1" u="sng" dirty="0" smtClean="0">
                <a:solidFill>
                  <a:srgbClr val="C00000"/>
                </a:solidFill>
                <a:cs typeface="Kalimati" pitchFamily="2"/>
              </a:rPr>
              <a:t>वंगुपालन </a:t>
            </a:r>
            <a:r>
              <a:rPr lang="ne-NP" b="1" u="sng" dirty="0">
                <a:solidFill>
                  <a:srgbClr val="C00000"/>
                </a:solidFill>
                <a:cs typeface="Kalimati" pitchFamily="2"/>
              </a:rPr>
              <a:t>भुटुकेको झलक</a:t>
            </a:r>
            <a:endParaRPr lang="en-US" b="1" u="sng" dirty="0">
              <a:solidFill>
                <a:srgbClr val="C00000"/>
              </a:solidFill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0960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52600" y="1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लक्षित वर्ग विशेष </a:t>
            </a:r>
            <a:r>
              <a:rPr lang="ne-NP" sz="2400" b="1" u="sng" dirty="0">
                <a:solidFill>
                  <a:srgbClr val="C00000"/>
                </a:solidFill>
                <a:cs typeface="Kalimati" pitchFamily="2"/>
              </a:rPr>
              <a:t>कार्यक्रम</a:t>
            </a:r>
            <a:endParaRPr lang="en-US" sz="2400" b="1" u="sng" dirty="0">
              <a:solidFill>
                <a:srgbClr val="C00000"/>
              </a:solidFill>
              <a:cs typeface="Kalimati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9906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आय आर्जन बाख्रापालन कार्यक्रमको अभिमुखीकरण तथा वजेट सार्वजनिकरण गर्दै वगनासकाली -६ यम्घा</a:t>
            </a:r>
            <a:r>
              <a:rPr lang="en-US" dirty="0" smtClean="0">
                <a:cs typeface="Kalimati" panose="00000400000000000000" pitchFamily="2"/>
              </a:rPr>
              <a:t>,</a:t>
            </a:r>
            <a:r>
              <a:rPr lang="ne-NP" dirty="0" smtClean="0">
                <a:cs typeface="Kalimati" panose="00000400000000000000" pitchFamily="2"/>
              </a:rPr>
              <a:t>पाल्पा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9"/>
          <a:stretch/>
        </p:blipFill>
        <p:spPr>
          <a:xfrm>
            <a:off x="5445200" y="3581400"/>
            <a:ext cx="3089200" cy="16981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79485"/>
            <a:ext cx="3869267" cy="17411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00" t="21591" r="2400" b="19319"/>
          <a:stretch/>
        </p:blipFill>
        <p:spPr>
          <a:xfrm>
            <a:off x="8610600" y="2438474"/>
            <a:ext cx="3345787" cy="26714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4953000" cy="24519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419600"/>
            <a:ext cx="487680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133600" y="419034"/>
            <a:ext cx="81534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defRPr/>
            </a:pP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reeti" pitchFamily="2" charset="0"/>
                <a:cs typeface="Kalimati" pitchFamily="2"/>
              </a:rPr>
              <a:t>+</a:t>
            </a:r>
            <a:endParaRPr lang="ne-NP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reeti" pitchFamily="2" charset="0"/>
              <a:cs typeface="Kalimati" pitchFamily="2"/>
            </a:endParaRPr>
          </a:p>
          <a:p>
            <a:pPr algn="ctr">
              <a:lnSpc>
                <a:spcPct val="114000"/>
              </a:lnSpc>
              <a:defRPr/>
            </a:pPr>
            <a:r>
              <a:rPr lang="ne-NP" sz="3200" b="1" dirty="0" smtClean="0">
                <a:solidFill>
                  <a:srgbClr val="C00000"/>
                </a:solidFill>
                <a:latin typeface="Calibri" pitchFamily="34" charset="0"/>
                <a:ea typeface="Kalimati" pitchFamily="2"/>
                <a:cs typeface="Kalimati" pitchFamily="2"/>
              </a:rPr>
              <a:t>पशुपन्छी तथा मत्स्य तर्फको सेवा</a:t>
            </a:r>
            <a:r>
              <a:rPr lang="ne-NP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 </a:t>
            </a:r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प्रवाह अवस्था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  <a:p>
            <a:pPr algn="ctr">
              <a:lnSpc>
                <a:spcPct val="114000"/>
              </a:lnSpc>
              <a:defRPr/>
            </a:pPr>
            <a:r>
              <a:rPr lang="en-US" sz="3200" b="1" dirty="0">
                <a:solidFill>
                  <a:srgbClr val="C00000"/>
                </a:solidFill>
                <a:cs typeface="Kalimati" panose="00000400000000000000" pitchFamily="2"/>
                <a:sym typeface="Webdings" pitchFamily="18" charset="2"/>
              </a:rPr>
              <a:t> </a:t>
            </a:r>
            <a:endParaRPr lang="ne-NP" sz="3200" b="1" dirty="0">
              <a:solidFill>
                <a:srgbClr val="C00000"/>
              </a:solidFill>
              <a:cs typeface="Kalimati" panose="00000400000000000000" pitchFamily="2"/>
              <a:sym typeface="Webdings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066800" y="1905000"/>
            <a:ext cx="11430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e-NP" sz="2400" dirty="0"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जिल्लाको कूल जनसंख्या:-        </a:t>
            </a:r>
            <a:r>
              <a:rPr lang="ne-NP" sz="2400" dirty="0" smtClean="0"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              245027    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e-NP" sz="2400" dirty="0" smtClean="0"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कृषिमा </a:t>
            </a:r>
            <a:r>
              <a:rPr lang="ne-NP" sz="2400" dirty="0"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आश्रित जनसंख्याः-</a:t>
            </a:r>
            <a:r>
              <a:rPr lang="en-US" sz="2400" dirty="0"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 </a:t>
            </a:r>
            <a:r>
              <a:rPr lang="ne-NP" sz="2400" dirty="0" smtClean="0"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                      152045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e-NP" sz="2400" dirty="0" smtClean="0"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जिल्लाको </a:t>
            </a:r>
            <a:r>
              <a:rPr lang="ne-NP" sz="2400" dirty="0"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कूल कृषक परिवार संख्या:-               </a:t>
            </a:r>
            <a:r>
              <a:rPr lang="ne-NP" sz="2400" dirty="0" smtClean="0"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40330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e-NP" sz="24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कृषि </a:t>
            </a:r>
            <a:r>
              <a:rPr lang="ne-NP" sz="2400" dirty="0">
                <a:solidFill>
                  <a:srgbClr val="C00000"/>
                </a:solidFill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प्राविधिक र कृषक घरधुरीको अनुपात:-          </a:t>
            </a:r>
            <a:r>
              <a:rPr lang="ne-NP" sz="24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1:576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e-NP" sz="2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कृषक </a:t>
            </a:r>
            <a:r>
              <a:rPr lang="ne-NP" sz="2400" dirty="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घरधुरी र कूल बजेटको </a:t>
            </a:r>
            <a:r>
              <a:rPr lang="ne-NP" sz="2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Kalimati" pitchFamily="2"/>
              </a:rPr>
              <a:t>अनुपातः-            1: 1128.21</a:t>
            </a:r>
            <a:endParaRPr lang="ne-NP" sz="2400" dirty="0">
              <a:solidFill>
                <a:schemeClr val="tx2"/>
              </a:solidFill>
              <a:latin typeface="Calibri" panose="020F0502020204030204" pitchFamily="34" charset="0"/>
              <a:ea typeface="Calibri" pitchFamily="34" charset="0"/>
              <a:cs typeface="Kalimati" pitchFamily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024E505-8360-4120-90E5-24AE87342B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2E1D92F-8723-457E-BD01-344DBC442C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7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52600" y="1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लक्षित वर्ग विशेष </a:t>
            </a:r>
            <a:r>
              <a:rPr lang="ne-NP" sz="2400" b="1" u="sng" dirty="0">
                <a:solidFill>
                  <a:srgbClr val="C00000"/>
                </a:solidFill>
                <a:cs typeface="Kalimati" pitchFamily="2"/>
              </a:rPr>
              <a:t>कार्यक्रम</a:t>
            </a:r>
            <a:endParaRPr lang="en-US" sz="2400" b="1" u="sng" dirty="0">
              <a:solidFill>
                <a:srgbClr val="C00000"/>
              </a:solidFill>
              <a:cs typeface="Kalimati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9906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आय आर्जन बाख्रापालन कार्यक्रमको अभिमुखीकरण तथा वजेट सार्वजनिकरण गर्दै निस्दी-५नामसुर्घा </a:t>
            </a:r>
            <a:r>
              <a:rPr lang="en-US" dirty="0" smtClean="0">
                <a:cs typeface="Kalimati" panose="00000400000000000000" pitchFamily="2"/>
              </a:rPr>
              <a:t>,</a:t>
            </a:r>
            <a:r>
              <a:rPr lang="ne-NP" dirty="0" smtClean="0">
                <a:cs typeface="Kalimati" panose="00000400000000000000" pitchFamily="2"/>
              </a:rPr>
              <a:t>पाल्पा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447800"/>
            <a:ext cx="5418666" cy="243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491990"/>
            <a:ext cx="5257800" cy="23660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/>
          <a:stretch/>
        </p:blipFill>
        <p:spPr>
          <a:xfrm>
            <a:off x="381000" y="1634177"/>
            <a:ext cx="5257800" cy="28041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56593" y="805025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dirty="0" smtClean="0">
                <a:cs typeface="Kalimati" panose="00000400000000000000" pitchFamily="2"/>
              </a:rPr>
              <a:t>आय आर्जन बाख्रापालन कार्यक्रममा बोका/वाख्रा वितरण गर्दै निस्दी-५नामसुर्घा </a:t>
            </a:r>
            <a:r>
              <a:rPr lang="en-US" dirty="0" smtClean="0">
                <a:cs typeface="Kalimati" panose="00000400000000000000" pitchFamily="2"/>
              </a:rPr>
              <a:t>,</a:t>
            </a:r>
            <a:r>
              <a:rPr lang="ne-NP" dirty="0" smtClean="0">
                <a:cs typeface="Kalimati" panose="00000400000000000000" pitchFamily="2"/>
              </a:rPr>
              <a:t>पाल्पा</a:t>
            </a:r>
            <a:endParaRPr lang="en-US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49798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1" y="838200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पोषण सुधारको </a:t>
            </a:r>
            <a:r>
              <a:rPr lang="ne-NP" dirty="0" smtClean="0">
                <a:cs typeface="Kalimati" panose="00000400000000000000" pitchFamily="2"/>
              </a:rPr>
              <a:t>लागि ग्रामिण दाना चल्ला वितरण गर्दै रैनादेवि छहरा-३ भूवनपोखरी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4" y="1447808"/>
            <a:ext cx="4194120" cy="21005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4" y="3729829"/>
            <a:ext cx="4140200" cy="215074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474468" y="567401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1600" b="1" dirty="0" smtClean="0">
                <a:solidFill>
                  <a:srgbClr val="FF0000"/>
                </a:solidFill>
                <a:cs typeface="Kalimati" panose="00000400000000000000" pitchFamily="2"/>
              </a:rPr>
              <a:t>नयाँ निर्माण भएका खोरहरुमा कुखुराहरु उत्पादन भेरहेको</a:t>
            </a:r>
            <a:endParaRPr lang="en-US" sz="16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76400" y="118901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पोषण सुधारका लागि ग्रामिण कुखुरा पालन कार्यक्रम</a:t>
            </a:r>
            <a:endParaRPr lang="en-US" sz="2400" b="1" u="sng" dirty="0">
              <a:solidFill>
                <a:srgbClr val="C00000"/>
              </a:solidFill>
              <a:cs typeface="Kalimati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37" y="649420"/>
            <a:ext cx="3257550" cy="3327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15" y="1476268"/>
            <a:ext cx="2557976" cy="34106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620" y="4123314"/>
            <a:ext cx="1962150" cy="2616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8"/>
          <a:stretch/>
        </p:blipFill>
        <p:spPr>
          <a:xfrm>
            <a:off x="9448800" y="4098407"/>
            <a:ext cx="2412678" cy="271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0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52600" y="1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पोषण सुधारका लागि ग्रामिण कुखुरा पालन कार्यक्रम ठिमुरे </a:t>
            </a:r>
            <a:endParaRPr lang="en-US" sz="2400" b="1" u="sng" dirty="0">
              <a:solidFill>
                <a:srgbClr val="C00000"/>
              </a:solidFill>
              <a:cs typeface="Kalimati" pitchFamily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143000"/>
            <a:ext cx="5689599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43000"/>
            <a:ext cx="5689600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84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08537"/>
            <a:ext cx="8458200" cy="381000"/>
          </a:xfrm>
        </p:spPr>
        <p:txBody>
          <a:bodyPr>
            <a:noAutofit/>
          </a:bodyPr>
          <a:lstStyle/>
          <a:p>
            <a:r>
              <a:rPr lang="ne-NP" sz="2800" b="1" dirty="0" smtClean="0">
                <a:solidFill>
                  <a:srgbClr val="FF0000"/>
                </a:solidFill>
                <a:cs typeface="Kalimati" panose="00000400000000000000" pitchFamily="2"/>
              </a:rPr>
              <a:t>वाख्रा प्रवर्द्धन कार्यक्रम रैनादेवि छहरा गा.पा.</a:t>
            </a:r>
            <a:endParaRPr lang="en-US" sz="28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200"/>
            <a:ext cx="5416307" cy="304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838200"/>
            <a:ext cx="5280899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02527"/>
            <a:ext cx="3810135" cy="21441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405" y="4002527"/>
            <a:ext cx="3522531" cy="21707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/>
          <a:stretch/>
        </p:blipFill>
        <p:spPr>
          <a:xfrm>
            <a:off x="7561391" y="4002526"/>
            <a:ext cx="3434508" cy="214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77971" y="533400"/>
            <a:ext cx="7080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2400" b="1" dirty="0" smtClean="0">
                <a:solidFill>
                  <a:srgbClr val="C00000"/>
                </a:solidFill>
                <a:cs typeface="Kalimati" pitchFamily="2"/>
              </a:rPr>
              <a:t>वाख्रा व्लक कार्यक्रम निस्दी-२ सहलकोट</a:t>
            </a:r>
            <a:endParaRPr lang="ne-NP" sz="2400" b="1" dirty="0">
              <a:solidFill>
                <a:srgbClr val="C00000"/>
              </a:solidFill>
              <a:cs typeface="Kalimati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" y="1591848"/>
            <a:ext cx="5884333" cy="2647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1591848"/>
            <a:ext cx="5715000" cy="2647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0" y="1073492"/>
            <a:ext cx="571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1600" b="1" dirty="0" smtClean="0">
                <a:solidFill>
                  <a:schemeClr val="tx2">
                    <a:lumMod val="75000"/>
                  </a:schemeClr>
                </a:solidFill>
                <a:cs typeface="Kalimati" pitchFamily="2"/>
              </a:rPr>
              <a:t>अभिमुखिकरण तथा तालिम कार्यक्रम र खोरका झलकहरु....</a:t>
            </a:r>
            <a:endParaRPr lang="ne-NP" sz="1600" b="1" dirty="0">
              <a:solidFill>
                <a:schemeClr val="tx2">
                  <a:lumMod val="75000"/>
                </a:schemeClr>
              </a:solidFill>
              <a:cs typeface="Kalimati" pitchFamily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" y="4418452"/>
            <a:ext cx="4301067" cy="2419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68" y="4494652"/>
            <a:ext cx="3791613" cy="2266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015" y="4326152"/>
            <a:ext cx="2973128" cy="251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8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46285" y="26624"/>
            <a:ext cx="7080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2400" b="1" dirty="0" smtClean="0">
                <a:solidFill>
                  <a:srgbClr val="C00000"/>
                </a:solidFill>
                <a:cs typeface="Kalimati" pitchFamily="2"/>
              </a:rPr>
              <a:t>वाख्रा व्लक कार्यक्रम निस्दी-२ सहलकोट</a:t>
            </a:r>
            <a:endParaRPr lang="ne-NP" sz="2400" b="1" dirty="0">
              <a:solidFill>
                <a:srgbClr val="C00000"/>
              </a:solidFill>
              <a:cs typeface="Kalimati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8999" y="497470"/>
            <a:ext cx="571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1600" b="1" dirty="0" smtClean="0">
                <a:solidFill>
                  <a:schemeClr val="tx2">
                    <a:lumMod val="75000"/>
                  </a:schemeClr>
                </a:solidFill>
                <a:cs typeface="Kalimati" pitchFamily="2"/>
              </a:rPr>
              <a:t>खोरका झलकहरु....</a:t>
            </a:r>
            <a:endParaRPr lang="ne-NP" sz="1600" b="1" dirty="0">
              <a:solidFill>
                <a:schemeClr val="tx2">
                  <a:lumMod val="75000"/>
                </a:schemeClr>
              </a:solidFill>
              <a:cs typeface="Kalimati" pitchFamily="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1" b="8870"/>
          <a:stretch/>
        </p:blipFill>
        <p:spPr>
          <a:xfrm>
            <a:off x="8458200" y="381000"/>
            <a:ext cx="3581400" cy="37997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57"/>
          <a:stretch/>
        </p:blipFill>
        <p:spPr>
          <a:xfrm>
            <a:off x="4709091" y="795448"/>
            <a:ext cx="3154816" cy="37497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8" r="18330"/>
          <a:stretch/>
        </p:blipFill>
        <p:spPr>
          <a:xfrm>
            <a:off x="15281" y="532357"/>
            <a:ext cx="4568964" cy="37497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9" y="4335329"/>
            <a:ext cx="2476506" cy="24765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842" y="4251785"/>
            <a:ext cx="2743200" cy="274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574" y="4256375"/>
            <a:ext cx="2546280" cy="25462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84" y="4596782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8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52400"/>
            <a:ext cx="6858000" cy="381000"/>
          </a:xfrm>
        </p:spPr>
        <p:txBody>
          <a:bodyPr>
            <a:normAutofit fontScale="90000"/>
          </a:bodyPr>
          <a:lstStyle/>
          <a:p>
            <a:r>
              <a:rPr lang="ne-NP" sz="3200" b="1" dirty="0" smtClean="0">
                <a:solidFill>
                  <a:srgbClr val="FF0000"/>
                </a:solidFill>
                <a:cs typeface="Kalimati" panose="00000400000000000000" pitchFamily="2"/>
              </a:rPr>
              <a:t>बंगुर </a:t>
            </a:r>
            <a:r>
              <a:rPr lang="ne-NP" sz="3200" b="1" dirty="0" smtClean="0">
                <a:solidFill>
                  <a:srgbClr val="FF0000"/>
                </a:solidFill>
                <a:cs typeface="Kalimati" panose="00000400000000000000" pitchFamily="2"/>
              </a:rPr>
              <a:t>प्रवर्द्धन  </a:t>
            </a:r>
            <a:r>
              <a:rPr lang="ne-NP" sz="3200" b="1" dirty="0" smtClean="0">
                <a:solidFill>
                  <a:srgbClr val="FF0000"/>
                </a:solidFill>
                <a:cs typeface="Kalimati" panose="00000400000000000000" pitchFamily="2"/>
              </a:rPr>
              <a:t>कार्यक्रम तिनाउ गा.पा.</a:t>
            </a:r>
            <a:endParaRPr lang="en-US" sz="32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33426"/>
            <a:ext cx="5181600" cy="2914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733426"/>
            <a:ext cx="6180665" cy="2914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4" y="3848102"/>
            <a:ext cx="5486396" cy="24688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844430"/>
            <a:ext cx="5909733" cy="26593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81800" y="383490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solidFill>
                  <a:srgbClr val="FFC000"/>
                </a:solidFill>
                <a:cs typeface="Kalimati" panose="00000400000000000000" pitchFamily="2"/>
              </a:rPr>
              <a:t>दाना स्टोर</a:t>
            </a:r>
            <a:endParaRPr lang="en-US" b="1" dirty="0">
              <a:solidFill>
                <a:srgbClr val="FFC000"/>
              </a:solidFill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6697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304800" y="0"/>
            <a:ext cx="1196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2400" b="1" dirty="0">
                <a:solidFill>
                  <a:srgbClr val="C00000"/>
                </a:solidFill>
                <a:cs typeface="Kalimati" pitchFamily="2"/>
              </a:rPr>
              <a:t>आवश्यकतामा आधारित पशुपन्छी विकास</a:t>
            </a:r>
            <a:r>
              <a:rPr lang="en-US" sz="2400" b="1" dirty="0">
                <a:solidFill>
                  <a:srgbClr val="C00000"/>
                </a:solidFill>
                <a:cs typeface="Kalimati" pitchFamily="2"/>
              </a:rPr>
              <a:t> </a:t>
            </a:r>
            <a:r>
              <a:rPr lang="ne-NP" sz="2400" b="1" dirty="0">
                <a:solidFill>
                  <a:srgbClr val="C00000"/>
                </a:solidFill>
                <a:cs typeface="Kalimati" pitchFamily="2"/>
              </a:rPr>
              <a:t>कार्यक्रम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ne-NP" sz="2000" dirty="0" smtClean="0">
                <a:cs typeface="Kalimati" pitchFamily="2"/>
              </a:rPr>
              <a:t>   लाभान्वित </a:t>
            </a:r>
            <a:r>
              <a:rPr lang="ne-NP" sz="2000" dirty="0">
                <a:cs typeface="Kalimati" pitchFamily="2"/>
              </a:rPr>
              <a:t>कृषक </a:t>
            </a:r>
            <a:r>
              <a:rPr lang="ne-NP" sz="2000" dirty="0" smtClean="0">
                <a:cs typeface="Kalimati" pitchFamily="2"/>
              </a:rPr>
              <a:t>संख्या-७ जना</a:t>
            </a:r>
            <a:endParaRPr lang="en-US" sz="2000" dirty="0">
              <a:cs typeface="Kalimati" pitchFamily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3505200"/>
            <a:ext cx="5178136" cy="25696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923330"/>
            <a:ext cx="5486400" cy="24688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96200" y="300520"/>
            <a:ext cx="4063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1400" b="1" dirty="0">
                <a:solidFill>
                  <a:schemeClr val="tx2">
                    <a:lumMod val="75000"/>
                  </a:schemeClr>
                </a:solidFill>
                <a:cs typeface="Kalimati" pitchFamily="2"/>
              </a:rPr>
              <a:t>आवश्यकतामा आधारित पशुपन्छी विकास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cs typeface="Kalimati" pitchFamily="2"/>
              </a:rPr>
              <a:t> </a:t>
            </a:r>
            <a:r>
              <a:rPr lang="ne-NP" sz="1400" b="1" dirty="0" smtClean="0">
                <a:solidFill>
                  <a:schemeClr val="tx2">
                    <a:lumMod val="75000"/>
                  </a:schemeClr>
                </a:solidFill>
                <a:cs typeface="Kalimati" pitchFamily="2"/>
              </a:rPr>
              <a:t>कार्यक्रम तानसेन १२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cs typeface="Kalimati" pitchFamily="2"/>
              </a:rPr>
              <a:t> </a:t>
            </a:r>
            <a:r>
              <a:rPr lang="ne-NP" sz="1400" b="1" dirty="0" smtClean="0">
                <a:solidFill>
                  <a:schemeClr val="tx2">
                    <a:lumMod val="75000"/>
                  </a:schemeClr>
                </a:solidFill>
                <a:cs typeface="Kalimati" pitchFamily="2"/>
              </a:rPr>
              <a:t>मा निर्देशकज्यू अनुगमन गर्दै</a:t>
            </a:r>
            <a:endParaRPr lang="ne-NP" sz="1400" b="1" dirty="0">
              <a:solidFill>
                <a:schemeClr val="tx2">
                  <a:lumMod val="75000"/>
                </a:schemeClr>
              </a:solidFill>
              <a:cs typeface="Kalimati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23" y="923330"/>
            <a:ext cx="5114864" cy="2301689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>
            <a:off x="1981200" y="2984653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36075" y="3225019"/>
            <a:ext cx="266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1600" b="1" dirty="0" smtClean="0">
                <a:solidFill>
                  <a:schemeClr val="accent2"/>
                </a:solidFill>
                <a:cs typeface="Kalimati" panose="00000400000000000000" pitchFamily="2"/>
              </a:rPr>
              <a:t>तिनाउ -५ </a:t>
            </a:r>
            <a:r>
              <a:rPr lang="ne-NP" sz="1600" b="1" dirty="0" smtClean="0">
                <a:solidFill>
                  <a:schemeClr val="accent2"/>
                </a:solidFill>
                <a:cs typeface="Kalimati" panose="00000400000000000000" pitchFamily="2"/>
              </a:rPr>
              <a:t>गिटीखानी</a:t>
            </a:r>
            <a:endParaRPr lang="en-US" sz="1600" b="1" dirty="0">
              <a:solidFill>
                <a:schemeClr val="accent2"/>
              </a:solidFill>
              <a:cs typeface="Kalimati" panose="00000400000000000000" pitchFamily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826" y="3538785"/>
            <a:ext cx="3048000" cy="304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3523561"/>
            <a:ext cx="2767601" cy="3105839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>
          <a:xfrm>
            <a:off x="10021024" y="3177246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0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10337928" cy="672565"/>
          </a:xfrm>
        </p:spPr>
        <p:txBody>
          <a:bodyPr>
            <a:normAutofit fontScale="90000"/>
          </a:bodyPr>
          <a:lstStyle/>
          <a:p>
            <a:r>
              <a:rPr lang="ne-NP" sz="3200" b="1" dirty="0" smtClean="0">
                <a:solidFill>
                  <a:srgbClr val="FF0000"/>
                </a:solidFill>
                <a:cs typeface="Kalimati" panose="00000400000000000000" pitchFamily="2"/>
              </a:rPr>
              <a:t>बजार प्रवर्द्धन कार्यक्रम </a:t>
            </a:r>
            <a:r>
              <a:rPr lang="en-US" sz="3200" b="1" dirty="0" smtClean="0">
                <a:solidFill>
                  <a:srgbClr val="FF0000"/>
                </a:solidFill>
                <a:cs typeface="Kalimati" panose="00000400000000000000" pitchFamily="2"/>
              </a:rPr>
              <a:t>(</a:t>
            </a:r>
            <a:r>
              <a:rPr lang="ne-NP" sz="3200" b="1" dirty="0" smtClean="0">
                <a:solidFill>
                  <a:srgbClr val="FF0000"/>
                </a:solidFill>
                <a:cs typeface="Kalimati" panose="00000400000000000000" pitchFamily="2"/>
              </a:rPr>
              <a:t>मासु पसल</a:t>
            </a:r>
            <a:r>
              <a:rPr lang="en-US" sz="3200" b="1" dirty="0" smtClean="0">
                <a:solidFill>
                  <a:srgbClr val="FF0000"/>
                </a:solidFill>
                <a:cs typeface="Kalimati" panose="00000400000000000000" pitchFamily="2"/>
              </a:rPr>
              <a:t>,</a:t>
            </a:r>
            <a:r>
              <a:rPr lang="ne-NP" sz="3200" b="1" dirty="0" smtClean="0">
                <a:solidFill>
                  <a:srgbClr val="FF0000"/>
                </a:solidFill>
                <a:cs typeface="Kalimati" panose="00000400000000000000" pitchFamily="2"/>
              </a:rPr>
              <a:t> जिउदो माछा पसल</a:t>
            </a:r>
            <a:r>
              <a:rPr lang="en-US" sz="3200" b="1" dirty="0" smtClean="0">
                <a:solidFill>
                  <a:srgbClr val="FF0000"/>
                </a:solidFill>
                <a:cs typeface="Kalimati" panose="00000400000000000000" pitchFamily="2"/>
              </a:rPr>
              <a:t>,</a:t>
            </a:r>
            <a:r>
              <a:rPr lang="ne-NP" sz="3200" b="1" dirty="0" smtClean="0">
                <a:solidFill>
                  <a:srgbClr val="FF0000"/>
                </a:solidFill>
                <a:cs typeface="Kalimati" panose="00000400000000000000" pitchFamily="2"/>
              </a:rPr>
              <a:t> डेरी पसल</a:t>
            </a:r>
            <a:r>
              <a:rPr lang="en-US" sz="3200" b="1" dirty="0" smtClean="0">
                <a:solidFill>
                  <a:srgbClr val="FF0000"/>
                </a:solidFill>
                <a:cs typeface="Kalimati" panose="00000400000000000000" pitchFamily="2"/>
              </a:rPr>
              <a:t>)</a:t>
            </a:r>
            <a:endParaRPr lang="en-US" sz="32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28194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यस आ.व.मा कार्यक्रम नभएको । </a:t>
            </a:r>
            <a:endParaRPr lang="en-US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12092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2895598"/>
            <a:ext cx="5880100" cy="26460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895598"/>
            <a:ext cx="5880100" cy="26460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11430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solidFill>
                  <a:schemeClr val="tx2">
                    <a:lumMod val="75000"/>
                  </a:schemeClr>
                </a:solidFill>
                <a:cs typeface="Kalimati" panose="00000400000000000000" pitchFamily="2"/>
              </a:rPr>
              <a:t>निर्देशनालयको आयोजनामा थूनेलो रोग नियन्त्रण कार्यक्रम तानसेन-१२ लुहुङमा-----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43006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81000"/>
            <a:ext cx="1165860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ne-NP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जिल्लामा कृषि प्रसार सेवाको </a:t>
            </a:r>
            <a:r>
              <a:rPr lang="ne-NP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imati "/>
                <a:cs typeface="Kalimati" pitchFamily="2"/>
              </a:rPr>
              <a:t>अवस्था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limati "/>
              <a:cs typeface="Kalimati" pitchFamily="2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131103"/>
              </p:ext>
            </p:extLst>
          </p:nvPr>
        </p:nvGraphicFramePr>
        <p:xfrm>
          <a:off x="381000" y="1295400"/>
          <a:ext cx="11353799" cy="2514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49440"/>
                <a:gridCol w="4365150"/>
                <a:gridCol w="3439209"/>
              </a:tblGrid>
              <a:tr h="16764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कृषक </a:t>
                      </a: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घरधुरी 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संख्या</a:t>
                      </a:r>
                      <a:r>
                        <a:rPr lang="en-US" sz="2000" u="none" strike="noStrike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पशुपन्छी तथा मत्स्य </a:t>
                      </a:r>
                      <a:r>
                        <a:rPr lang="en-US" sz="2000" u="none" strike="noStrike" dirty="0" smtClean="0">
                          <a:effectLst/>
                          <a:cs typeface="Kalimati" panose="00000400000000000000" pitchFamily="2"/>
                        </a:rPr>
                        <a:t>)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पशु</a:t>
                      </a:r>
                      <a:r>
                        <a:rPr lang="ne-NP" sz="2000" u="none" strike="noStrike" baseline="0" dirty="0" smtClean="0">
                          <a:effectLst/>
                          <a:cs typeface="Kalimati" panose="00000400000000000000" pitchFamily="2"/>
                        </a:rPr>
                        <a:t> सेवा</a:t>
                      </a: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प्रसार सेवा पुगेको कृषक घरधुरी संख्या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ne-NP" sz="2000" u="none" strike="noStrike" dirty="0">
                          <a:effectLst/>
                          <a:cs typeface="Kalimati" panose="00000400000000000000" pitchFamily="2"/>
                        </a:rPr>
                        <a:t>सेवा पुगेको कृषक घरधुरी प्रतिशत</a:t>
                      </a:r>
                      <a:endParaRPr lang="ne-NP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/>
                </a:tc>
              </a:tr>
              <a:tr h="83820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31054.0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20185.0</a:t>
                      </a:r>
                      <a:r>
                        <a:rPr lang="en-US" sz="20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ne-NP" sz="2000" u="none" strike="noStrike" dirty="0" smtClean="0">
                          <a:effectLst/>
                          <a:cs typeface="Kalimati" panose="00000400000000000000" pitchFamily="2"/>
                        </a:rPr>
                        <a:t>65.0</a:t>
                      </a:r>
                      <a:r>
                        <a:rPr lang="en-US" sz="20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6350" marR="6350" marT="635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11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52600" y="1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u="sng" dirty="0" smtClean="0">
                <a:solidFill>
                  <a:srgbClr val="C00000"/>
                </a:solidFill>
                <a:cs typeface="Kalimati" pitchFamily="2"/>
              </a:rPr>
              <a:t>विभिन्न जनचेतना मुलक कार्यक्रम</a:t>
            </a:r>
            <a:endParaRPr lang="en-US" sz="2400" b="1" u="sng" dirty="0">
              <a:solidFill>
                <a:srgbClr val="C00000"/>
              </a:solidFill>
              <a:cs typeface="Kalimati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6675" r="10626" b="-598"/>
          <a:stretch/>
        </p:blipFill>
        <p:spPr>
          <a:xfrm>
            <a:off x="413133" y="609600"/>
            <a:ext cx="5791200" cy="32385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723" y="590300"/>
            <a:ext cx="5794506" cy="32578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33" y="3848124"/>
            <a:ext cx="5791200" cy="32559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953031"/>
            <a:ext cx="5181600" cy="29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2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79867"/>
            <a:ext cx="3826716" cy="23155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673673"/>
            <a:ext cx="3891366" cy="2667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4800" y="0"/>
            <a:ext cx="3124200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e-NP" sz="2800" dirty="0" smtClean="0">
                <a:solidFill>
                  <a:schemeClr val="bg1"/>
                </a:solidFill>
                <a:latin typeface="Kokila" panose="020B0604020202020204" pitchFamily="34" charset="0"/>
                <a:cs typeface="Kokila" panose="020B0604020202020204" pitchFamily="34" charset="0"/>
              </a:rPr>
              <a:t>स्थलगत घुम्ति तालिमको झलक .......</a:t>
            </a:r>
            <a:endParaRPr lang="en-US" sz="2800" dirty="0">
              <a:solidFill>
                <a:schemeClr val="bg1"/>
              </a:solidFill>
              <a:latin typeface="Kokila" panose="020B0604020202020204" pitchFamily="34" charset="0"/>
              <a:cs typeface="Kokila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73"/>
          <a:stretch/>
        </p:blipFill>
        <p:spPr>
          <a:xfrm>
            <a:off x="7788386" y="-324080"/>
            <a:ext cx="2932895" cy="33666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35281" y="3165639"/>
            <a:ext cx="228600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e-NP" sz="2400" dirty="0" smtClean="0">
                <a:solidFill>
                  <a:schemeClr val="bg1"/>
                </a:solidFill>
                <a:latin typeface="Kokila" panose="020B0604020202020204" pitchFamily="34" charset="0"/>
                <a:cs typeface="Kokila" panose="020B0604020202020204" pitchFamily="34" charset="0"/>
              </a:rPr>
              <a:t>घरेलु दाना बनाउदै गरेको </a:t>
            </a:r>
            <a:endParaRPr lang="en-US" sz="2400" dirty="0">
              <a:solidFill>
                <a:schemeClr val="bg1"/>
              </a:solidFill>
              <a:latin typeface="Kokila" panose="020B0604020202020204" pitchFamily="34" charset="0"/>
              <a:cs typeface="Kokila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" y="3598844"/>
            <a:ext cx="4610490" cy="275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5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6" y="1676398"/>
            <a:ext cx="4351869" cy="19583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676398"/>
            <a:ext cx="3849785" cy="19583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04372"/>
            <a:ext cx="4085958" cy="24574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43200" y="533400"/>
            <a:ext cx="548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2000" dirty="0" smtClean="0">
                <a:cs typeface="Kalimati" panose="00000400000000000000" pitchFamily="2"/>
              </a:rPr>
              <a:t>कृषक प्राविधिक भेटघाट कार्यक्रमका झलक.......</a:t>
            </a:r>
            <a:endParaRPr lang="en-US" sz="2000" dirty="0">
              <a:cs typeface="Kalimati" panose="00000400000000000000" pitchFamily="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233" y="4004372"/>
            <a:ext cx="4268798" cy="2457449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281231" y="3705998"/>
            <a:ext cx="48768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1800" b="1" dirty="0" smtClean="0">
                <a:solidFill>
                  <a:srgbClr val="FF0000"/>
                </a:solidFill>
                <a:cs typeface="Kalimati" panose="00000400000000000000" pitchFamily="2"/>
              </a:rPr>
              <a:t>कृषक भेटघाट कार्यक्रम तिनाउ गा.पा.</a:t>
            </a:r>
            <a:endParaRPr lang="en-US" sz="18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27"/>
          <a:stretch/>
        </p:blipFill>
        <p:spPr>
          <a:xfrm>
            <a:off x="4595465" y="1676397"/>
            <a:ext cx="3468863" cy="1958341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625395" y="3663942"/>
            <a:ext cx="48768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e-NP" sz="1800" b="1" dirty="0" smtClean="0">
                <a:solidFill>
                  <a:srgbClr val="FF0000"/>
                </a:solidFill>
                <a:cs typeface="Kalimati" panose="00000400000000000000" pitchFamily="2"/>
              </a:rPr>
              <a:t>कृषक भेटघाट कार्यक्रम निस्दी गा.पा.</a:t>
            </a:r>
            <a:endParaRPr lang="en-US" sz="18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495" y="4004372"/>
            <a:ext cx="327660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92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02911"/>
            <a:ext cx="4028245" cy="22668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2667000" y="76200"/>
            <a:ext cx="4461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सामुदायिक कुकुर वन्ध्याकरण गरेको झलक....</a:t>
            </a:r>
            <a:endParaRPr lang="en-US" dirty="0">
              <a:cs typeface="Kalimati" panose="00000400000000000000" pitchFamily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1020886"/>
            <a:ext cx="4174004" cy="2348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/>
        </p:blipFill>
        <p:spPr>
          <a:xfrm>
            <a:off x="712694" y="3810000"/>
            <a:ext cx="1954306" cy="28940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964236"/>
            <a:ext cx="4224985" cy="23775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125" y="3948019"/>
            <a:ext cx="4648200" cy="24100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76" y="973444"/>
            <a:ext cx="3352800" cy="251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183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38200"/>
            <a:ext cx="3818008" cy="26787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615" y="3777131"/>
            <a:ext cx="3839994" cy="27103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5"/>
          <a:stretch/>
        </p:blipFill>
        <p:spPr>
          <a:xfrm rot="5400000">
            <a:off x="844782" y="3156177"/>
            <a:ext cx="2677462" cy="3985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916" y="838200"/>
            <a:ext cx="3775960" cy="26787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90959" y="190524"/>
            <a:ext cx="11833731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e-NP" sz="2000" dirty="0" smtClean="0">
                <a:solidFill>
                  <a:schemeClr val="bg1"/>
                </a:solidFill>
                <a:latin typeface="Kokila" panose="020B0604020202020204" pitchFamily="34" charset="0"/>
                <a:cs typeface="Kalimati" panose="00000400000000000000" pitchFamily="2"/>
              </a:rPr>
              <a:t>जिल्ला प्रशासन कार्यालयको अगुवाईमा गरिएको तानसेन क्षेत्रमा मासु पसलको अनुमगमन तथा फार्म अनुगमन .....</a:t>
            </a:r>
            <a:endParaRPr lang="en-US" sz="2000" dirty="0">
              <a:solidFill>
                <a:schemeClr val="bg1"/>
              </a:solidFill>
              <a:latin typeface="Kokila" panose="020B0604020202020204" pitchFamily="34" charset="0"/>
              <a:cs typeface="Kalimati" panose="00000400000000000000" pitchFamily="2"/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3265117" y="1698089"/>
            <a:ext cx="1967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sz="2000" b="1" dirty="0">
                <a:solidFill>
                  <a:srgbClr val="FF0000"/>
                </a:solidFill>
                <a:cs typeface="Kalimati" panose="00000400000000000000" pitchFamily="2"/>
              </a:rPr>
              <a:t>नियमन कार्यक्रम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883920"/>
            <a:ext cx="3642690" cy="26330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394" y="3777131"/>
            <a:ext cx="3657600" cy="27103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960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2400" dirty="0" smtClean="0">
                <a:cs typeface="Kalimati" panose="00000400000000000000" pitchFamily="2"/>
              </a:rPr>
              <a:t>रिव्दीकोट गा.पा. -६ ठिमुरेमा पि.पि.आर रोग नियन्त्रणका लागि पालिकाको पशुसेवा शाखामा औषधि हस्तान्तण र फिल्डमा औषधि उपचार गर्दै.....</a:t>
            </a:r>
            <a:endParaRPr lang="en-US" sz="2400" dirty="0">
              <a:cs typeface="Kalimati" panose="00000400000000000000" pitchFamily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8400" y="1546626"/>
            <a:ext cx="4740664" cy="26677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343400"/>
            <a:ext cx="4739267" cy="2666999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57600"/>
            <a:ext cx="4928276" cy="2773363"/>
          </a:xfrm>
        </p:spPr>
      </p:pic>
      <p:sp>
        <p:nvSpPr>
          <p:cNvPr id="10" name="TextBox 9"/>
          <p:cNvSpPr txBox="1"/>
          <p:nvPr/>
        </p:nvSpPr>
        <p:spPr>
          <a:xfrm>
            <a:off x="381000" y="1417638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ne-NP" dirty="0" smtClean="0">
                <a:solidFill>
                  <a:srgbClr val="0070C0"/>
                </a:solidFill>
                <a:cs typeface="Kalimati" panose="00000400000000000000" pitchFamily="2"/>
              </a:rPr>
              <a:t>पि.पि.आर रोगवाट प्रभवित वाख्रा संख्या</a:t>
            </a:r>
            <a:r>
              <a:rPr lang="ne-NP" dirty="0">
                <a:solidFill>
                  <a:srgbClr val="0070C0"/>
                </a:solidFill>
                <a:cs typeface="Kalimati" panose="00000400000000000000" pitchFamily="2"/>
              </a:rPr>
              <a:t>ः</a:t>
            </a:r>
            <a:r>
              <a:rPr lang="ne-NP" dirty="0" smtClean="0">
                <a:solidFill>
                  <a:srgbClr val="0070C0"/>
                </a:solidFill>
                <a:cs typeface="Kalimati" panose="00000400000000000000" pitchFamily="2"/>
              </a:rPr>
              <a:t>  ३००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e-NP" dirty="0" smtClean="0">
                <a:solidFill>
                  <a:srgbClr val="0070C0"/>
                </a:solidFill>
                <a:cs typeface="Kalimati" panose="00000400000000000000" pitchFamily="2"/>
              </a:rPr>
              <a:t>मृत्यु </a:t>
            </a:r>
            <a:r>
              <a:rPr lang="ne-NP" dirty="0" smtClean="0">
                <a:solidFill>
                  <a:srgbClr val="0070C0"/>
                </a:solidFill>
                <a:cs typeface="Kalimati" panose="00000400000000000000" pitchFamily="2"/>
              </a:rPr>
              <a:t>वाख्रा संख्याः                 15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e-NP" dirty="0" smtClean="0">
                <a:solidFill>
                  <a:srgbClr val="0070C0"/>
                </a:solidFill>
                <a:cs typeface="Kalimati" panose="00000400000000000000" pitchFamily="2"/>
              </a:rPr>
              <a:t>तुहेका वाख्रा संख्याः                   २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ne-NP" dirty="0" smtClean="0">
                <a:solidFill>
                  <a:srgbClr val="0070C0"/>
                </a:solidFill>
                <a:cs typeface="Kalimati" panose="00000400000000000000" pitchFamily="2"/>
              </a:rPr>
              <a:t>उपचार गरिएकाः                    १५०</a:t>
            </a:r>
            <a:endParaRPr lang="en-US" dirty="0">
              <a:solidFill>
                <a:srgbClr val="0070C0"/>
              </a:solidFill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4139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09600" y="6807"/>
            <a:ext cx="602998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e-NP" sz="2400" dirty="0" smtClean="0">
                <a:solidFill>
                  <a:schemeClr val="bg1"/>
                </a:solidFill>
                <a:latin typeface="Kokila" panose="020B0604020202020204" pitchFamily="34" charset="0"/>
                <a:cs typeface="Kokila" panose="020B0604020202020204" pitchFamily="34" charset="0"/>
              </a:rPr>
              <a:t>डोर टु डोर कार्यक्रम अन्तरगत उपचार तथा औषधी वितरणका झलक........</a:t>
            </a:r>
            <a:endParaRPr lang="en-US" sz="2400" dirty="0">
              <a:solidFill>
                <a:schemeClr val="bg1"/>
              </a:solidFill>
              <a:latin typeface="Kokila" panose="020B0604020202020204" pitchFamily="34" charset="0"/>
              <a:cs typeface="Kokila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11075"/>
            <a:ext cx="3139450" cy="19863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594" y="811075"/>
            <a:ext cx="2558816" cy="1973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050" y="3290992"/>
            <a:ext cx="3036368" cy="19668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4" y="3290992"/>
            <a:ext cx="3015498" cy="19668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375" y="2908533"/>
            <a:ext cx="4856401" cy="27317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32" y="159023"/>
            <a:ext cx="4690534" cy="263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6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-990600"/>
            <a:ext cx="5957936" cy="3352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89"/>
          <a:stretch/>
        </p:blipFill>
        <p:spPr>
          <a:xfrm>
            <a:off x="6629400" y="457200"/>
            <a:ext cx="3859306" cy="4191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19285"/>
            <a:ext cx="4468453" cy="2514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48200" y="4689786"/>
            <a:ext cx="4238886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e-NP" sz="2400" dirty="0" smtClean="0">
                <a:solidFill>
                  <a:schemeClr val="bg1"/>
                </a:solidFill>
                <a:latin typeface="Kokila" panose="020B0604020202020204" pitchFamily="34" charset="0"/>
                <a:cs typeface="Kokila" panose="020B0604020202020204" pitchFamily="34" charset="0"/>
              </a:rPr>
              <a:t>विश्व रेविज दिवशको कार्यक्रमा कुकुरलाई खोप लगाउदै गरेको झलकहरु</a:t>
            </a:r>
            <a:endParaRPr lang="en-US" sz="2400" dirty="0">
              <a:solidFill>
                <a:schemeClr val="bg1"/>
              </a:solidFill>
              <a:latin typeface="Kokila" panose="020B0604020202020204" pitchFamily="34" charset="0"/>
              <a:cs typeface="Kokil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76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205601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2400" b="1" dirty="0" smtClean="0">
                <a:solidFill>
                  <a:srgbClr val="FF0000"/>
                </a:solidFill>
                <a:cs typeface="Kalimati" panose="00000400000000000000" pitchFamily="2"/>
              </a:rPr>
              <a:t>कार्यालयको डालेघाँस नर्सरी तानसेन -१० ध्रुवघाटको झलक.....</a:t>
            </a:r>
            <a:endParaRPr lang="en-US" sz="2400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90600"/>
            <a:ext cx="5080000" cy="228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852311"/>
            <a:ext cx="5418667" cy="2438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6690"/>
            <a:ext cx="5257800" cy="23660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533" y="3560965"/>
            <a:ext cx="5638800" cy="253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5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986"/>
            <a:ext cx="6019800" cy="31232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524986"/>
            <a:ext cx="5518619" cy="312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1338784" y="240164"/>
            <a:ext cx="9117080" cy="11314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प्रगति सारांश </a:t>
            </a:r>
            <a:r>
              <a:rPr lang="ne-NP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(प्रदेश </a:t>
            </a:r>
            <a:r>
              <a:rPr lang="ne-NP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सरकार तर्फ) (खुद बजेटको आधारमा)</a:t>
            </a:r>
          </a:p>
          <a:p>
            <a:pPr algn="ctr"/>
            <a:endParaRPr lang="ne-NP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34400" y="1295400"/>
            <a:ext cx="207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रकम </a:t>
            </a:r>
            <a:r>
              <a:rPr lang="ne-NP" sz="2000" b="1" dirty="0" err="1">
                <a:solidFill>
                  <a:srgbClr val="00B050"/>
                </a:solidFill>
                <a:cs typeface="Kalimati" pitchFamily="2"/>
              </a:rPr>
              <a:t>रू</a:t>
            </a:r>
            <a:r>
              <a:rPr lang="ne-NP" sz="2000" b="1" dirty="0">
                <a:solidFill>
                  <a:srgbClr val="00B050"/>
                </a:solidFill>
                <a:cs typeface="Kalimati" pitchFamily="2"/>
              </a:rPr>
              <a:t>. हजारमा</a:t>
            </a:r>
            <a:endParaRPr lang="en-US" sz="2000" b="1" dirty="0">
              <a:solidFill>
                <a:srgbClr val="00B050"/>
              </a:solidFill>
              <a:cs typeface="Kalimati" pitchFamily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C3441A1-9BCD-4D92-94B9-64B4BD3600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8471"/>
            <a:ext cx="858018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5ABE061-8AD0-402E-846A-C3DA376648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0" y="81699"/>
            <a:ext cx="1095081" cy="91862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A84D0C19-9A9C-47EA-B6CC-967F6317C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483261"/>
              </p:ext>
            </p:extLst>
          </p:nvPr>
        </p:nvGraphicFramePr>
        <p:xfrm>
          <a:off x="1338784" y="1790700"/>
          <a:ext cx="9557816" cy="2705100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9472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984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439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3967"/>
                <a:gridCol w="15349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8923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346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विवरण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solidFill>
                            <a:srgbClr val="FF0000"/>
                          </a:solidFill>
                          <a:effectLst/>
                          <a:cs typeface="Kalimati" panose="00000400000000000000" pitchFamily="2"/>
                        </a:rPr>
                        <a:t>बार्षिक बजेट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चौथो त्रैमासिक बजेट</a:t>
                      </a:r>
                      <a:r>
                        <a:rPr lang="ne-NP" sz="20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चौथो त्रैमासिक खर्च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वित्तिय</a:t>
                      </a:r>
                      <a:r>
                        <a:rPr lang="ne-NP" sz="2000" b="1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भारित प्रगति %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3499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चालू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42951</a:t>
                      </a:r>
                      <a:endParaRPr 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3963.6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19550.3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493.2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93.9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3499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पूँजीगत</a:t>
                      </a:r>
                      <a:endParaRPr lang="ne-NP" sz="20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0.0</a:t>
                      </a:r>
                      <a:endParaRPr lang="en-US" sz="20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0.0</a:t>
                      </a:r>
                      <a:endParaRPr lang="en-US" sz="20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</a:t>
                      </a:r>
                      <a:endParaRPr lang="en-US" sz="20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0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0</a:t>
                      </a:r>
                      <a:endParaRPr lang="ne-NP" sz="2000" b="0" dirty="0" smtClean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3499">
                <a:tc>
                  <a:txBody>
                    <a:bodyPr/>
                    <a:lstStyle/>
                    <a:p>
                      <a:pPr marL="0" marR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जम्मा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43051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Kalimati" pitchFamily="2"/>
                        </a:rPr>
                        <a:t>3963.6</a:t>
                      </a:r>
                      <a:endParaRPr lang="en-US" sz="2000" b="1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19550.3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493.2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20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Kalimati" pitchFamily="2"/>
                        </a:rPr>
                        <a:t>93.9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43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47092" y="533400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e-NP" sz="2400" b="1" dirty="0">
                <a:solidFill>
                  <a:schemeClr val="accent2"/>
                </a:solidFill>
                <a:cs typeface="Kalimati" panose="00000400000000000000" pitchFamily="2"/>
              </a:rPr>
              <a:t>डालेघाँस नर्सरी तानसेन -१० ध्रुवघाटको</a:t>
            </a:r>
            <a:r>
              <a:rPr lang="ne-NP" sz="2400" b="1" u="sng" dirty="0" smtClean="0">
                <a:solidFill>
                  <a:schemeClr val="accent2"/>
                </a:solidFill>
                <a:cs typeface="Kalimati" pitchFamily="2"/>
              </a:rPr>
              <a:t> घाँस बितरण कार्यक्रम</a:t>
            </a:r>
            <a:endParaRPr lang="en-US" sz="2400" b="1" u="sng" dirty="0">
              <a:solidFill>
                <a:schemeClr val="accent2"/>
              </a:solidFill>
              <a:cs typeface="Kalimati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2" y="1752600"/>
            <a:ext cx="5486400" cy="3276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752600"/>
            <a:ext cx="54864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5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290799" y="357850"/>
            <a:ext cx="4063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2400" b="1" dirty="0" smtClean="0">
                <a:solidFill>
                  <a:srgbClr val="C00000"/>
                </a:solidFill>
                <a:cs typeface="Kalimati" pitchFamily="2"/>
              </a:rPr>
              <a:t>अन्य</a:t>
            </a:r>
            <a:endParaRPr lang="en-US" sz="2000" dirty="0">
              <a:cs typeface="Kalimati" pitchFamily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733800"/>
            <a:ext cx="6096000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93" y="357850"/>
            <a:ext cx="6019800" cy="337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036" y="1752600"/>
            <a:ext cx="5378986" cy="2420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71411"/>
            <a:ext cx="10363200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ne-NP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स्मार्ट कृषि गाउँ हस्तान्तरण </a:t>
            </a:r>
            <a:r>
              <a:rPr lang="ne-NP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झलकहरु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13497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290799" y="357850"/>
            <a:ext cx="4063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e-NP" sz="2400" b="1" dirty="0" smtClean="0">
                <a:solidFill>
                  <a:srgbClr val="C00000"/>
                </a:solidFill>
                <a:cs typeface="Kalimati" pitchFamily="2"/>
              </a:rPr>
              <a:t>अन्य</a:t>
            </a:r>
            <a:endParaRPr lang="en-US" sz="2000" dirty="0">
              <a:cs typeface="Kalimati" pitchFamily="2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71411"/>
            <a:ext cx="10363200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ne-NP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Kalimati" pitchFamily="2"/>
              </a:rPr>
              <a:t>मत्स्य विकास प्रवर्द्धन कार्यक्रमका झलक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itchFamily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66800"/>
            <a:ext cx="4994305" cy="22336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255" y="1113299"/>
            <a:ext cx="4972050" cy="22236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726" y="3609803"/>
            <a:ext cx="7239000" cy="32349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05200" y="3303166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>
                <a:cs typeface="Kalimati" panose="00000400000000000000" pitchFamily="2"/>
              </a:rPr>
              <a:t>  पूर्वखोला गा.पा.-५ विरकोट</a:t>
            </a:r>
            <a:endParaRPr lang="en-US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56507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2800" dirty="0" smtClean="0">
                <a:cs typeface="Kalimati" panose="00000400000000000000" pitchFamily="2"/>
              </a:rPr>
              <a:t>संयुक्त अनुगमन कार्यक्रम माथागढी र निस्दी</a:t>
            </a:r>
            <a:endParaRPr lang="en-US" sz="2800" dirty="0">
              <a:cs typeface="Kalimati" panose="00000400000000000000" pitchFamily="2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7" y="1392984"/>
            <a:ext cx="3901216" cy="219539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880" y="1392984"/>
            <a:ext cx="3787300" cy="2170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7" y="4225664"/>
            <a:ext cx="3889134" cy="21885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850" y="4225664"/>
            <a:ext cx="3921761" cy="2206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097" y="1447223"/>
            <a:ext cx="3791415" cy="2133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01200" y="3721331"/>
            <a:ext cx="1143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cs typeface="Kalimati" panose="00000400000000000000" pitchFamily="2"/>
              </a:rPr>
              <a:t>माथागढी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42973" y="3674042"/>
            <a:ext cx="247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 smtClean="0"/>
              <a:t>निस्दी वाख्रा व्लक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950710"/>
            <a:ext cx="3505200" cy="25636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4568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2400" b="1" dirty="0" smtClean="0">
                <a:solidFill>
                  <a:srgbClr val="00B0F0"/>
                </a:solidFill>
                <a:cs typeface="Kalimati" panose="00000400000000000000" pitchFamily="2"/>
              </a:rPr>
              <a:t>गत आ.व.०८०-८१ मा संचालित काउलेडाँडा र वुढीदमार स्मार्ट कृषि गाउँ कार्यक्रम तथा कार्यालय अनुमगनमा मानिनय मन्त्रीज्यू र महानिर्देशक ज्यूवाट अनुगमनको झलक........ </a:t>
            </a:r>
            <a:endParaRPr lang="en-US" sz="2400" b="1" dirty="0">
              <a:solidFill>
                <a:srgbClr val="00B0F0"/>
              </a:solidFill>
              <a:cs typeface="Kalimati" panose="00000400000000000000" pitchFamily="2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32452"/>
            <a:ext cx="3319718" cy="1762662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890" y="3552509"/>
            <a:ext cx="3079510" cy="23096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83" y="3733800"/>
            <a:ext cx="2641600" cy="1981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677339"/>
            <a:ext cx="2898381" cy="21737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47"/>
          <a:stretch/>
        </p:blipFill>
        <p:spPr>
          <a:xfrm>
            <a:off x="6597890" y="1532452"/>
            <a:ext cx="2748610" cy="181616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2" r="2887"/>
          <a:stretch/>
        </p:blipFill>
        <p:spPr>
          <a:xfrm>
            <a:off x="3530875" y="1515476"/>
            <a:ext cx="2989897" cy="17966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1515206"/>
            <a:ext cx="2819400" cy="177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5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08" y="1345034"/>
            <a:ext cx="5561887" cy="2502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533" y="1537278"/>
            <a:ext cx="4707467" cy="21183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47087" y="716246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solidFill>
                  <a:srgbClr val="FF0000"/>
                </a:solidFill>
                <a:cs typeface="Kalimati" panose="00000400000000000000" pitchFamily="2"/>
              </a:rPr>
              <a:t>श्रीमान् नि</a:t>
            </a:r>
            <a:r>
              <a:rPr lang="en-US" b="1" dirty="0" smtClean="0">
                <a:solidFill>
                  <a:srgbClr val="FF0000"/>
                </a:solidFill>
                <a:cs typeface="Kalimati" panose="00000400000000000000" pitchFamily="2"/>
              </a:rPr>
              <a:t>.</a:t>
            </a:r>
            <a:r>
              <a:rPr lang="ne-NP" b="1" dirty="0" smtClean="0">
                <a:solidFill>
                  <a:srgbClr val="FF0000"/>
                </a:solidFill>
                <a:cs typeface="Kalimati" panose="00000400000000000000" pitchFamily="2"/>
              </a:rPr>
              <a:t> महानिर्देशक ज्यूवाट बाख्रा व्लक तथा पुराना साईलेज उत्पादन कार्यक्रमको अनुगमन</a:t>
            </a:r>
            <a:endParaRPr lang="en-US" b="1" dirty="0">
              <a:solidFill>
                <a:srgbClr val="FF0000"/>
              </a:solidFill>
              <a:cs typeface="Kalimati" panose="00000400000000000000" pitchFamily="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312964"/>
            <a:ext cx="4194642" cy="19359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3956524"/>
            <a:ext cx="5368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b="1" dirty="0" smtClean="0">
                <a:solidFill>
                  <a:schemeClr val="accent1"/>
                </a:solidFill>
                <a:cs typeface="Kalimati" panose="00000400000000000000" pitchFamily="2"/>
              </a:rPr>
              <a:t>आवश्यकतामा आधारित कार्यक्रम अनुगमन तानसेन-११</a:t>
            </a:r>
            <a:endParaRPr lang="en-US" b="1" dirty="0">
              <a:solidFill>
                <a:schemeClr val="accent1"/>
              </a:solidFill>
              <a:cs typeface="Kalimati" panose="00000400000000000000" pitchFamily="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299" y="3633877"/>
            <a:ext cx="4597149" cy="1994834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>
            <a:off x="8983317" y="1012524"/>
            <a:ext cx="313083" cy="435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654" y="4860697"/>
            <a:ext cx="3962400" cy="1783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99442" y="4274388"/>
            <a:ext cx="3272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sz="1400" dirty="0" smtClean="0">
                <a:solidFill>
                  <a:srgbClr val="FF0000"/>
                </a:solidFill>
                <a:cs typeface="Kalimati" panose="00000400000000000000" pitchFamily="2"/>
              </a:rPr>
              <a:t>श्री कृष्ण भैसी फार्म अनुगमन रामपु न.पा</a:t>
            </a:r>
            <a:r>
              <a:rPr lang="ne-NP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6043355" y="4643720"/>
            <a:ext cx="313083" cy="435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8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71600" y="208052"/>
            <a:ext cx="9753600" cy="5980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अनुसूचीः ३ कार्यालयमा रहेका जिन्सी सामानहरुको विवरण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990600" y="1371600"/>
          <a:ext cx="10382249" cy="4490453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9507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98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381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9453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7153">
                <a:tc rowSpan="2"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क्र.सं.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जिन्सी सामग्रीको नाम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अवस्था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4866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6133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हलुका</a:t>
                      </a:r>
                      <a:r>
                        <a:rPr lang="ne-NP" baseline="0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सवारी साधन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7803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मोटर साईकल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५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0427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जग्गा</a:t>
                      </a:r>
                      <a:r>
                        <a:rPr lang="ne-NP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कार्यालयले चर्चेको 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6789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डिजिटल क्यामरा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6296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५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फ्रिज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9163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६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ल्यापटप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552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माईक्रोस्कोप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3723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डेस्टप प्रिन्टर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3723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सिसाको दराज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42252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अफिस कुर्चि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६५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३०</a:t>
                      </a:r>
                      <a:endParaRPr lang="ne-NP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D070753-63FD-451C-9709-461FA8E556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A2C9856-9D45-4867-BD06-3AC182D8A3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6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25459"/>
              </p:ext>
            </p:extLst>
          </p:nvPr>
        </p:nvGraphicFramePr>
        <p:xfrm>
          <a:off x="1104900" y="878596"/>
          <a:ext cx="9982200" cy="571499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19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11769">
                <a:tc rowSpan="2"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क्र.सं.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जिन्सी सामग्रीको नाम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अवस्था</a:t>
                      </a:r>
                      <a:endParaRPr lang="en-US" sz="20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भ्याकुम किलिनर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041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१३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टेवल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१३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927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स्क्यानर मेशिन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071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१५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गोदरेज टेवल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६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4355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१६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काठको दराज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11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स्टिल </a:t>
                      </a:r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र्याक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कुर्चि हथावाला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१५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547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इन्भर्टर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451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सोफा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975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लो बेड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499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हट एयर ओभन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0263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२५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अल्ट्रा साउन्ड मेशिन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२६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एक्सरे मेशिन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="" xmlns:a16="http://schemas.microsoft.com/office/drawing/2014/main" id="{DC8F5956-F813-41E7-A5C9-B26C1B82C017}"/>
              </a:ext>
            </a:extLst>
          </p:cNvPr>
          <p:cNvSpPr/>
          <p:nvPr/>
        </p:nvSpPr>
        <p:spPr>
          <a:xfrm>
            <a:off x="1371600" y="152400"/>
            <a:ext cx="9117080" cy="5980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कार्यालयमा रहेका जिन्सी सामानहरुको विवरण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…..</a:t>
            </a:r>
            <a:endParaRPr lang="ne-NP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25D9568-A9AB-4FA9-9D11-69E634E94B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904D1A-A909-45EE-9AD7-71DA6FD292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7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549605"/>
              </p:ext>
            </p:extLst>
          </p:nvPr>
        </p:nvGraphicFramePr>
        <p:xfrm>
          <a:off x="762000" y="1295400"/>
          <a:ext cx="10972799" cy="48768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277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158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6238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45111">
                <a:tc row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क्र.सं.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जिन्सी सामग्रीको नाम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अवस्था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5763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मिल्क एनालाईजर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ईन्कुबेटर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२९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हट एयर ओभन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बैट्री ठुलो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५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ठेला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काठको पलङ्ग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३३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यू.एम.बी. मेसीन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अल्ट्रा साउण्ड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३५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कुलर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३६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मिल्क क्यान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56088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डाईनिङ्ग टेबल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FC3708A3-DF34-4B08-822F-95FF4FD45FF1}"/>
              </a:ext>
            </a:extLst>
          </p:cNvPr>
          <p:cNvSpPr/>
          <p:nvPr/>
        </p:nvSpPr>
        <p:spPr>
          <a:xfrm>
            <a:off x="1295400" y="27850"/>
            <a:ext cx="9117080" cy="5980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कार्यालयमा रहेका जिन्सी सामानहरुको विवरण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…..</a:t>
            </a:r>
            <a:endParaRPr lang="ne-NP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28E857-3FA8-4BC5-B8B6-CF2CAFAD1A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83F1795-4E7D-4739-AD0C-B642DCF6FE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8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028053"/>
              </p:ext>
            </p:extLst>
          </p:nvPr>
        </p:nvGraphicFramePr>
        <p:xfrm>
          <a:off x="712424" y="990604"/>
          <a:ext cx="10488976" cy="579357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0401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34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673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079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18337">
                <a:tc row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क्र.सं.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जिन्सी सामग्रीको नाम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अवस्था</a:t>
                      </a:r>
                      <a:endParaRPr lang="en-US" sz="2400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1325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="1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प्रयोगमा</a:t>
                      </a:r>
                      <a:r>
                        <a:rPr lang="ne-NP" sz="2000" b="1" baseline="0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 नआएको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स्टेप्लाईजर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३९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बर्डिजो मेसीन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वेटिङ्ग मेसीन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४१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माईक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४२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हिटर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३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846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४३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ए. आई. रेफ्री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७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४४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हसीया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४५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कुल बक्स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१७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०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४६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प्लाष्टिक स्ट्याण्ड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४७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स्टिलको घुम्ने स्टुल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cs typeface="Kalimati" panose="00000400000000000000" pitchFamily="2"/>
                        </a:rPr>
                        <a:t>२</a:t>
                      </a:r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४८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ई. ब्यालेन्स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४९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स्प्रीङ्ग ब्यालेन्स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70454"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५०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हुफ कटर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 smtClean="0">
                          <a:solidFill>
                            <a:schemeClr val="tx1"/>
                          </a:solidFill>
                          <a:cs typeface="Kalimati" panose="00000400000000000000" pitchFamily="2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cs typeface="Kalimati" panose="00000400000000000000" pitchFamily="2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="" xmlns:a16="http://schemas.microsoft.com/office/drawing/2014/main" id="{85591582-1B6C-466D-A63D-7686CF914D61}"/>
              </a:ext>
            </a:extLst>
          </p:cNvPr>
          <p:cNvSpPr/>
          <p:nvPr/>
        </p:nvSpPr>
        <p:spPr>
          <a:xfrm>
            <a:off x="1371600" y="228600"/>
            <a:ext cx="9117080" cy="5980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e-NP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कार्यालयमा रहेका जिन्सी सामानहरुको विवरण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Kalimati" pitchFamily="2"/>
                <a:cs typeface="Kalimati" pitchFamily="2"/>
              </a:rPr>
              <a:t>…..</a:t>
            </a:r>
            <a:endParaRPr lang="ne-NP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Kalimati" pitchFamily="2"/>
              <a:cs typeface="Kalimati" pitchFamily="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A6E31C2-0BAA-4350-BC4F-47DE6805EA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048" y="16431"/>
            <a:ext cx="910570" cy="10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8235D49-C4D3-47A8-A436-017DE5784D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8" y="39659"/>
            <a:ext cx="1162153" cy="9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4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7933</TotalTime>
  <Words>5936</Words>
  <Application>Microsoft Office PowerPoint</Application>
  <PresentationFormat>Widescreen</PresentationFormat>
  <Paragraphs>2791</Paragraphs>
  <Slides>107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21" baseType="lpstr">
      <vt:lpstr>Arial</vt:lpstr>
      <vt:lpstr>Calibri</vt:lpstr>
      <vt:lpstr>Fontasy Himali</vt:lpstr>
      <vt:lpstr>Fontasy Roman Himali</vt:lpstr>
      <vt:lpstr>Kalimati</vt:lpstr>
      <vt:lpstr>Kalimati </vt:lpstr>
      <vt:lpstr>Kokila</vt:lpstr>
      <vt:lpstr>Mangal</vt:lpstr>
      <vt:lpstr>PCS NEPALI</vt:lpstr>
      <vt:lpstr>Preeti</vt:lpstr>
      <vt:lpstr>Times New Roman</vt:lpstr>
      <vt:lpstr>Webdings</vt:lpstr>
      <vt:lpstr>Wingdings</vt:lpstr>
      <vt:lpstr>Office Theme</vt:lpstr>
      <vt:lpstr>PowerPoint Presentation</vt:lpstr>
      <vt:lpstr>जिल्लाको वस्तुस्थिती</vt:lpstr>
      <vt:lpstr>PowerPoint Presentation</vt:lpstr>
      <vt:lpstr>PowerPoint Presentation</vt:lpstr>
      <vt:lpstr>जिल्लामा कार्यरत सरकारी प्राविधिक जनशक्ति विवरण (२०८१/८२)</vt:lpstr>
      <vt:lpstr>जिल्लामा कृयाशिल निजीस्तर/ गैर सरकारी संस्थाका प्राविधिक जनशक्ति विवरण (२०८१/८२)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पशुपन्छी तथा मत्स्य जन्य उत्पादनको ७ वर्षे उपलव्धी विवरण तुलनात्मक अवस्था </vt:lpstr>
      <vt:lpstr>PowerPoint Presentation</vt:lpstr>
      <vt:lpstr>   मत्स्य तथ्याङ्क- जलाशय क्षेत्रफल   </vt:lpstr>
      <vt:lpstr>पशुपन्छीजन्य उत्पादनको उपलब्धता</vt:lpstr>
      <vt:lpstr>PowerPoint Presentation</vt:lpstr>
      <vt:lpstr>पशुपन्छी र माछा जन्य उद्योगहरुको विवरण</vt:lpstr>
      <vt:lpstr>PowerPoint Presentation</vt:lpstr>
      <vt:lpstr>PowerPoint Presentation</vt:lpstr>
      <vt:lpstr>नीति तथा कार्यक्रम अनुसारको प्रगति तथा उपलव्धी विवरण</vt:lpstr>
      <vt:lpstr>PowerPoint Presentation</vt:lpstr>
      <vt:lpstr>PowerPoint Presentation</vt:lpstr>
      <vt:lpstr>PowerPoint Presentation</vt:lpstr>
      <vt:lpstr>बाली वस्तु विशेष सघन व्यावसायिक उत्पादन क्षेत्र विकास कार्यक्रम</vt:lpstr>
      <vt:lpstr>लक्षित समुदाय विशेष आय आर्जन कार्यक्रम</vt:lpstr>
      <vt:lpstr>व्लक विकास कार्यक्रम</vt:lpstr>
      <vt:lpstr>प्रवर्द्धन कार्यक्रम</vt:lpstr>
      <vt:lpstr>मत्स्य विकास कार्यक्रम</vt:lpstr>
      <vt:lpstr>पोषण सुधारको लागि ग्रामिण कुखुरा पालन कार्यक्रम (फार्म तथा जिल्लाबाट संचालित कार्यक्रमहरु)</vt:lpstr>
      <vt:lpstr>आवश्यकतामा आधारित पशुपन्छी विकास कार्यक्रम</vt:lpstr>
      <vt:lpstr>प्रतिफलमा आधारित प्रोत्साहन अनुदान वितरण कार्यक्रम</vt:lpstr>
      <vt:lpstr>कृषक प्राविधिक भेटघाट कार्यक्रम</vt:lpstr>
      <vt:lpstr>तालिम तथा क्षमता विकास कार्यक्रम</vt:lpstr>
      <vt:lpstr>पशु स्वास्थ्य शिविर/ मत्स्य शिविर</vt:lpstr>
      <vt:lpstr>Door TO Door कार्यक्रम</vt:lpstr>
      <vt:lpstr>सामुदायिक कुकुर वन्ध्याकरण कार्यक्रम</vt:lpstr>
      <vt:lpstr>डिस्पेन्सरी सेवा संचालन</vt:lpstr>
      <vt:lpstr>प्रयोगशाला सेवा संचालन</vt:lpstr>
      <vt:lpstr>वार्षिक ईपिडेमियोलोजिकल विवरण </vt:lpstr>
      <vt:lpstr>ईपिडेमियोलोजिकल विवरण </vt:lpstr>
      <vt:lpstr>खोप कार्यक्रम संचालन</vt:lpstr>
      <vt:lpstr>कृत्रिम गर्भाधान सेवा</vt:lpstr>
      <vt:lpstr>प्रदेश स्थापना पश्‍चात हालसम्मको मुख्य मुख्य उपलब्धिहरु</vt:lpstr>
      <vt:lpstr>आ.व. २०८१/८२ को विनियोजित बजेट तथा खर्च विवरण (प्रदेशबाट स्थानीय तहमा वित्तीय हस्तान्तरित कार्यक्रम)</vt:lpstr>
      <vt:lpstr>आ.व. २०८१/8२ मा गरिएको नियमन कार्यक्रम अनुगमन विवरण</vt:lpstr>
      <vt:lpstr>स्मार्ट कृषि गाउँ हस्तान्तरण विवरण आ.व. ०८१/०८२</vt:lpstr>
      <vt:lpstr> समग्र कार्यक्रममा लैंगिक सहभागीता विवरण </vt:lpstr>
      <vt:lpstr>PowerPoint Presentation</vt:lpstr>
      <vt:lpstr>शुलभ कर्जा सम्बन्धी विवरण</vt:lpstr>
      <vt:lpstr>प्रगति नपुगका कारण </vt:lpstr>
      <vt:lpstr>PowerPoint Presentation</vt:lpstr>
      <vt:lpstr> बेरुजु           रु हजारमा </vt:lpstr>
      <vt:lpstr>PowerPoint Presentation</vt:lpstr>
      <vt:lpstr>माथिल्लो निकायबाट भएको कार्यालय र कार्यक्रमको निरिक्षण तथा अनुगमन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वाख्रा प्रवर्द्धन कार्यक्रम रैनादेवि छहरा गा.पा.</vt:lpstr>
      <vt:lpstr>PowerPoint Presentation</vt:lpstr>
      <vt:lpstr>PowerPoint Presentation</vt:lpstr>
      <vt:lpstr>बंगुर प्रवर्द्धन  कार्यक्रम तिनाउ गा.पा.</vt:lpstr>
      <vt:lpstr>PowerPoint Presentation</vt:lpstr>
      <vt:lpstr>बजार प्रवर्द्धन कार्यक्रम (मासु पसल, जिउदो माछा पसल, डेरी पसल)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रिव्दीकोट गा.पा. -६ ठिमुरेमा पि.पि.आर रोग नियन्त्रणका लागि पालिकाको पशुसेवा शाखामा औषधि हस्तान्तण र फिल्डमा औषधि उपचार गर्दै.....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स्मार्ट कृषि गाउँ हस्तान्तरण झलकहरु</vt:lpstr>
      <vt:lpstr>मत्स्य विकास प्रवर्द्धन कार्यक्रमका झलक</vt:lpstr>
      <vt:lpstr>संयुक्त अनुगमन कार्यक्रम माथागढी र निस्दी</vt:lpstr>
      <vt:lpstr>गत आ.व.०८०-८१ मा संचालित काउलेडाँडा र वुढीदमार स्मार्ट कृषि गाउँ कार्यक्रम तथा कार्यालय अनुमगनमा मानिनय मन्त्रीज्यू र महानिर्देशक ज्यूवाट अनुगमनको झलक........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अन्य महत्वपूर्ण केही विषयहरु भए ५ वटा सम्म slide थप गर्न सकिने</vt:lpstr>
      <vt:lpstr>PowerPoint Presentation</vt:lpstr>
      <vt:lpstr>महत्वपुर्ण जानकारीहरू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प्रथम चौमासिक प्रगती समीक्षा गोष्ठी २०७७।०७८</dc:title>
  <dc:creator>Admin</dc:creator>
  <cp:lastModifiedBy>dell</cp:lastModifiedBy>
  <cp:revision>1376</cp:revision>
  <cp:lastPrinted>2025-07-29T10:23:14Z</cp:lastPrinted>
  <dcterms:created xsi:type="dcterms:W3CDTF">2006-08-16T00:00:00Z</dcterms:created>
  <dcterms:modified xsi:type="dcterms:W3CDTF">2025-07-29T11:48:13Z</dcterms:modified>
</cp:coreProperties>
</file>